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</p:sldMasterIdLst>
  <p:notesMasterIdLst>
    <p:notesMasterId r:id="rId32"/>
  </p:notesMasterIdLst>
  <p:handoutMasterIdLst>
    <p:handoutMasterId r:id="rId33"/>
  </p:handoutMasterIdLst>
  <p:sldIdLst>
    <p:sldId id="257" r:id="rId4"/>
    <p:sldId id="292" r:id="rId5"/>
    <p:sldId id="303" r:id="rId6"/>
    <p:sldId id="304" r:id="rId7"/>
    <p:sldId id="280" r:id="rId8"/>
    <p:sldId id="298" r:id="rId9"/>
    <p:sldId id="259" r:id="rId10"/>
    <p:sldId id="260" r:id="rId11"/>
    <p:sldId id="261" r:id="rId12"/>
    <p:sldId id="301" r:id="rId13"/>
    <p:sldId id="262" r:id="rId14"/>
    <p:sldId id="263" r:id="rId15"/>
    <p:sldId id="264" r:id="rId16"/>
    <p:sldId id="281" r:id="rId17"/>
    <p:sldId id="266" r:id="rId18"/>
    <p:sldId id="267" r:id="rId19"/>
    <p:sldId id="286" r:id="rId20"/>
    <p:sldId id="269" r:id="rId21"/>
    <p:sldId id="285" r:id="rId22"/>
    <p:sldId id="287" r:id="rId23"/>
    <p:sldId id="290" r:id="rId24"/>
    <p:sldId id="305" r:id="rId25"/>
    <p:sldId id="275" r:id="rId26"/>
    <p:sldId id="295" r:id="rId27"/>
    <p:sldId id="299" r:id="rId28"/>
    <p:sldId id="307" r:id="rId29"/>
    <p:sldId id="296" r:id="rId30"/>
    <p:sldId id="293" r:id="rId3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C8"/>
    <a:srgbClr val="99CCFF"/>
    <a:srgbClr val="F2A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9" autoAdjust="0"/>
    <p:restoredTop sz="76356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E6726-1422-4D1A-9642-F60CE73F3FD2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</dgm:pt>
    <dgm:pt modelId="{3D1CE929-7FEF-4201-A3FF-942EEE5DAA59}">
      <dgm:prSet phldrT="[Text]"/>
      <dgm:spPr/>
      <dgm:t>
        <a:bodyPr/>
        <a:lstStyle/>
        <a:p>
          <a:pPr algn="ctr"/>
          <a:r>
            <a:rPr lang="en-GB" dirty="0" smtClean="0"/>
            <a:t>Source 1: Student </a:t>
          </a:r>
          <a:r>
            <a:rPr lang="en-GB" dirty="0"/>
            <a:t>survey data</a:t>
          </a:r>
        </a:p>
      </dgm:t>
    </dgm:pt>
    <dgm:pt modelId="{2726A492-C588-4CFE-9D3D-14886ACA0BF0}" type="parTrans" cxnId="{50796E89-1031-44EF-BEB3-CCA25B6F4B2D}">
      <dgm:prSet/>
      <dgm:spPr/>
      <dgm:t>
        <a:bodyPr/>
        <a:lstStyle/>
        <a:p>
          <a:pPr algn="ctr"/>
          <a:endParaRPr lang="en-GB"/>
        </a:p>
      </dgm:t>
    </dgm:pt>
    <dgm:pt modelId="{4F5AD869-6057-4FED-AB6E-A6CA1CD1419B}" type="sibTrans" cxnId="{50796E89-1031-44EF-BEB3-CCA25B6F4B2D}">
      <dgm:prSet/>
      <dgm:spPr/>
      <dgm:t>
        <a:bodyPr/>
        <a:lstStyle/>
        <a:p>
          <a:pPr algn="ctr"/>
          <a:endParaRPr lang="en-GB"/>
        </a:p>
      </dgm:t>
    </dgm:pt>
    <dgm:pt modelId="{BADBD38A-55F7-4E95-917F-5ECBCD03A9D0}">
      <dgm:prSet phldrT="[Text]"/>
      <dgm:spPr/>
      <dgm:t>
        <a:bodyPr/>
        <a:lstStyle/>
        <a:p>
          <a:pPr algn="ctr"/>
          <a:r>
            <a:rPr lang="en-GB" dirty="0" smtClean="0"/>
            <a:t>Source 3: School/College </a:t>
          </a:r>
          <a:r>
            <a:rPr lang="en-GB" dirty="0"/>
            <a:t>data</a:t>
          </a:r>
        </a:p>
      </dgm:t>
    </dgm:pt>
    <dgm:pt modelId="{2EB24867-4DCC-4462-8484-9838396778E8}" type="parTrans" cxnId="{6097CB8E-AFB4-41D7-9CA4-86D88480D70C}">
      <dgm:prSet/>
      <dgm:spPr/>
      <dgm:t>
        <a:bodyPr/>
        <a:lstStyle/>
        <a:p>
          <a:pPr algn="ctr"/>
          <a:endParaRPr lang="en-GB"/>
        </a:p>
      </dgm:t>
    </dgm:pt>
    <dgm:pt modelId="{E25F04B8-0D31-46EC-AC4A-86F52AA621DC}" type="sibTrans" cxnId="{6097CB8E-AFB4-41D7-9CA4-86D88480D70C}">
      <dgm:prSet/>
      <dgm:spPr/>
      <dgm:t>
        <a:bodyPr/>
        <a:lstStyle/>
        <a:p>
          <a:pPr algn="ctr"/>
          <a:endParaRPr lang="en-GB"/>
        </a:p>
      </dgm:t>
    </dgm:pt>
    <dgm:pt modelId="{3D92BE31-24C2-4640-A0C8-8B8960D2ECD2}">
      <dgm:prSet phldrT="[Text]"/>
      <dgm:spPr/>
      <dgm:t>
        <a:bodyPr/>
        <a:lstStyle/>
        <a:p>
          <a:pPr algn="ctr"/>
          <a:r>
            <a:rPr lang="en-GB" dirty="0" smtClean="0"/>
            <a:t>Source 2: Your </a:t>
          </a:r>
          <a:r>
            <a:rPr lang="en-GB" dirty="0"/>
            <a:t>observation data</a:t>
          </a:r>
        </a:p>
      </dgm:t>
    </dgm:pt>
    <dgm:pt modelId="{A1ADD921-6617-44D9-A9E1-7F09265FE874}" type="parTrans" cxnId="{894831AF-4704-412F-AB81-FF545602F30B}">
      <dgm:prSet/>
      <dgm:spPr/>
      <dgm:t>
        <a:bodyPr/>
        <a:lstStyle/>
        <a:p>
          <a:pPr algn="ctr"/>
          <a:endParaRPr lang="en-GB"/>
        </a:p>
      </dgm:t>
    </dgm:pt>
    <dgm:pt modelId="{AACDA4EA-2EEB-4726-A556-AEBFE917088B}" type="sibTrans" cxnId="{894831AF-4704-412F-AB81-FF545602F30B}">
      <dgm:prSet/>
      <dgm:spPr/>
      <dgm:t>
        <a:bodyPr/>
        <a:lstStyle/>
        <a:p>
          <a:pPr algn="ctr"/>
          <a:endParaRPr lang="en-GB"/>
        </a:p>
      </dgm:t>
    </dgm:pt>
    <dgm:pt modelId="{78121392-F308-4428-96FC-F7B86BF51B0D}" type="pres">
      <dgm:prSet presAssocID="{CABE6726-1422-4D1A-9642-F60CE73F3FD2}" presName="compositeShape" presStyleCnt="0">
        <dgm:presLayoutVars>
          <dgm:chMax val="7"/>
          <dgm:dir/>
          <dgm:resizeHandles val="exact"/>
        </dgm:presLayoutVars>
      </dgm:prSet>
      <dgm:spPr/>
    </dgm:pt>
    <dgm:pt modelId="{47A5D3B0-E31F-4334-803A-2CB51068000E}" type="pres">
      <dgm:prSet presAssocID="{3D1CE929-7FEF-4201-A3FF-942EEE5DAA59}" presName="circ1" presStyleLbl="vennNode1" presStyleIdx="0" presStyleCnt="3"/>
      <dgm:spPr/>
      <dgm:t>
        <a:bodyPr/>
        <a:lstStyle/>
        <a:p>
          <a:endParaRPr lang="en-GB"/>
        </a:p>
      </dgm:t>
    </dgm:pt>
    <dgm:pt modelId="{63CD1847-27D3-46E4-B91D-4987FDB549BE}" type="pres">
      <dgm:prSet presAssocID="{3D1CE929-7FEF-4201-A3FF-942EEE5DAA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F2EF2F-A44D-4EFE-BEAC-D6F5E3FAE9A9}" type="pres">
      <dgm:prSet presAssocID="{BADBD38A-55F7-4E95-917F-5ECBCD03A9D0}" presName="circ2" presStyleLbl="vennNode1" presStyleIdx="1" presStyleCnt="3"/>
      <dgm:spPr/>
      <dgm:t>
        <a:bodyPr/>
        <a:lstStyle/>
        <a:p>
          <a:endParaRPr lang="en-GB"/>
        </a:p>
      </dgm:t>
    </dgm:pt>
    <dgm:pt modelId="{40EAB99F-DC98-4A3D-A03B-40BF6CBB5330}" type="pres">
      <dgm:prSet presAssocID="{BADBD38A-55F7-4E95-917F-5ECBCD03A9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F65ACB-378C-48FD-B7EF-A01D068FB2A7}" type="pres">
      <dgm:prSet presAssocID="{3D92BE31-24C2-4640-A0C8-8B8960D2ECD2}" presName="circ3" presStyleLbl="vennNode1" presStyleIdx="2" presStyleCnt="3"/>
      <dgm:spPr/>
      <dgm:t>
        <a:bodyPr/>
        <a:lstStyle/>
        <a:p>
          <a:endParaRPr lang="en-GB"/>
        </a:p>
      </dgm:t>
    </dgm:pt>
    <dgm:pt modelId="{D5EEF7BC-12C1-4BA9-8B5D-02C3DBFD0F3F}" type="pres">
      <dgm:prSet presAssocID="{3D92BE31-24C2-4640-A0C8-8B8960D2EC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4831AF-4704-412F-AB81-FF545602F30B}" srcId="{CABE6726-1422-4D1A-9642-F60CE73F3FD2}" destId="{3D92BE31-24C2-4640-A0C8-8B8960D2ECD2}" srcOrd="2" destOrd="0" parTransId="{A1ADD921-6617-44D9-A9E1-7F09265FE874}" sibTransId="{AACDA4EA-2EEB-4726-A556-AEBFE917088B}"/>
    <dgm:cxn modelId="{D5B42AF3-2E09-4DC5-BCF0-F2E49CB2474C}" type="presOf" srcId="{BADBD38A-55F7-4E95-917F-5ECBCD03A9D0}" destId="{40EAB99F-DC98-4A3D-A03B-40BF6CBB5330}" srcOrd="1" destOrd="0" presId="urn:microsoft.com/office/officeart/2005/8/layout/venn1"/>
    <dgm:cxn modelId="{9C8DB835-2698-48CF-94D3-32CFAADC089C}" type="presOf" srcId="{CABE6726-1422-4D1A-9642-F60CE73F3FD2}" destId="{78121392-F308-4428-96FC-F7B86BF51B0D}" srcOrd="0" destOrd="0" presId="urn:microsoft.com/office/officeart/2005/8/layout/venn1"/>
    <dgm:cxn modelId="{50796E89-1031-44EF-BEB3-CCA25B6F4B2D}" srcId="{CABE6726-1422-4D1A-9642-F60CE73F3FD2}" destId="{3D1CE929-7FEF-4201-A3FF-942EEE5DAA59}" srcOrd="0" destOrd="0" parTransId="{2726A492-C588-4CFE-9D3D-14886ACA0BF0}" sibTransId="{4F5AD869-6057-4FED-AB6E-A6CA1CD1419B}"/>
    <dgm:cxn modelId="{6097CB8E-AFB4-41D7-9CA4-86D88480D70C}" srcId="{CABE6726-1422-4D1A-9642-F60CE73F3FD2}" destId="{BADBD38A-55F7-4E95-917F-5ECBCD03A9D0}" srcOrd="1" destOrd="0" parTransId="{2EB24867-4DCC-4462-8484-9838396778E8}" sibTransId="{E25F04B8-0D31-46EC-AC4A-86F52AA621DC}"/>
    <dgm:cxn modelId="{126A3B6B-3616-4B7E-8BFA-F34EEAA271C5}" type="presOf" srcId="{3D1CE929-7FEF-4201-A3FF-942EEE5DAA59}" destId="{63CD1847-27D3-46E4-B91D-4987FDB549BE}" srcOrd="1" destOrd="0" presId="urn:microsoft.com/office/officeart/2005/8/layout/venn1"/>
    <dgm:cxn modelId="{4231531B-23C3-4DF7-9ECA-9D4FA1DF2157}" type="presOf" srcId="{3D92BE31-24C2-4640-A0C8-8B8960D2ECD2}" destId="{D5EEF7BC-12C1-4BA9-8B5D-02C3DBFD0F3F}" srcOrd="1" destOrd="0" presId="urn:microsoft.com/office/officeart/2005/8/layout/venn1"/>
    <dgm:cxn modelId="{CE24BC78-C36E-4C0B-BA5C-40A935723BAA}" type="presOf" srcId="{3D92BE31-24C2-4640-A0C8-8B8960D2ECD2}" destId="{11F65ACB-378C-48FD-B7EF-A01D068FB2A7}" srcOrd="0" destOrd="0" presId="urn:microsoft.com/office/officeart/2005/8/layout/venn1"/>
    <dgm:cxn modelId="{A024CD54-9FAC-485D-9D3C-E80C3951CE87}" type="presOf" srcId="{BADBD38A-55F7-4E95-917F-5ECBCD03A9D0}" destId="{4BF2EF2F-A44D-4EFE-BEAC-D6F5E3FAE9A9}" srcOrd="0" destOrd="0" presId="urn:microsoft.com/office/officeart/2005/8/layout/venn1"/>
    <dgm:cxn modelId="{086E40C0-844B-46ED-A330-6E6349CCD7A2}" type="presOf" srcId="{3D1CE929-7FEF-4201-A3FF-942EEE5DAA59}" destId="{47A5D3B0-E31F-4334-803A-2CB51068000E}" srcOrd="0" destOrd="0" presId="urn:microsoft.com/office/officeart/2005/8/layout/venn1"/>
    <dgm:cxn modelId="{9D506EED-E45C-43BE-A2CD-2B7196331382}" type="presParOf" srcId="{78121392-F308-4428-96FC-F7B86BF51B0D}" destId="{47A5D3B0-E31F-4334-803A-2CB51068000E}" srcOrd="0" destOrd="0" presId="urn:microsoft.com/office/officeart/2005/8/layout/venn1"/>
    <dgm:cxn modelId="{F6B6281A-3643-4548-8A79-66355880A633}" type="presParOf" srcId="{78121392-F308-4428-96FC-F7B86BF51B0D}" destId="{63CD1847-27D3-46E4-B91D-4987FDB549BE}" srcOrd="1" destOrd="0" presId="urn:microsoft.com/office/officeart/2005/8/layout/venn1"/>
    <dgm:cxn modelId="{8425CD46-FE39-44D9-A5AE-DAE40987FD34}" type="presParOf" srcId="{78121392-F308-4428-96FC-F7B86BF51B0D}" destId="{4BF2EF2F-A44D-4EFE-BEAC-D6F5E3FAE9A9}" srcOrd="2" destOrd="0" presId="urn:microsoft.com/office/officeart/2005/8/layout/venn1"/>
    <dgm:cxn modelId="{0816AE2A-235A-41F8-A98B-AA8F24E76907}" type="presParOf" srcId="{78121392-F308-4428-96FC-F7B86BF51B0D}" destId="{40EAB99F-DC98-4A3D-A03B-40BF6CBB5330}" srcOrd="3" destOrd="0" presId="urn:microsoft.com/office/officeart/2005/8/layout/venn1"/>
    <dgm:cxn modelId="{3B493727-178E-4C50-B531-76A1C1D0DD5E}" type="presParOf" srcId="{78121392-F308-4428-96FC-F7B86BF51B0D}" destId="{11F65ACB-378C-48FD-B7EF-A01D068FB2A7}" srcOrd="4" destOrd="0" presId="urn:microsoft.com/office/officeart/2005/8/layout/venn1"/>
    <dgm:cxn modelId="{D26D49EE-EF33-4994-8721-AC2354A5758F}" type="presParOf" srcId="{78121392-F308-4428-96FC-F7B86BF51B0D}" destId="{D5EEF7BC-12C1-4BA9-8B5D-02C3DBFD0F3F}" srcOrd="5" destOrd="0" presId="urn:microsoft.com/office/officeart/2005/8/layout/venn1"/>
  </dgm:cxnLst>
  <dgm:bg/>
  <dgm:whole>
    <a:ln w="28575"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5D3B0-E31F-4334-803A-2CB51068000E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Source 1: Student </a:t>
          </a:r>
          <a:r>
            <a:rPr lang="en-GB" sz="1900" kern="1200" dirty="0"/>
            <a:t>survey data</a:t>
          </a:r>
        </a:p>
      </dsp:txBody>
      <dsp:txXfrm>
        <a:off x="3119088" y="531800"/>
        <a:ext cx="1991423" cy="1222010"/>
      </dsp:txXfrm>
    </dsp:sp>
    <dsp:sp modelId="{4BF2EF2F-A44D-4EFE-BEAC-D6F5E3FAE9A9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387"/>
            <a:lumOff val="1837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Source 3: School/College </a:t>
          </a:r>
          <a:r>
            <a:rPr lang="en-GB" sz="1900" kern="1200" dirty="0"/>
            <a:t>data</a:t>
          </a:r>
        </a:p>
      </dsp:txBody>
      <dsp:txXfrm>
        <a:off x="4567396" y="2455334"/>
        <a:ext cx="1629346" cy="1493567"/>
      </dsp:txXfrm>
    </dsp:sp>
    <dsp:sp modelId="{11F65ACB-378C-48FD-B7EF-A01D068FB2A7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773"/>
            <a:lumOff val="3674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Source 2: Your </a:t>
          </a:r>
          <a:r>
            <a:rPr lang="en-GB" sz="1900" kern="1200" dirty="0"/>
            <a:t>observation data</a:t>
          </a:r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95C1-5741-4427-8ED0-2B24679C5248}" type="datetimeFigureOut">
              <a:rPr lang="en-GB" smtClean="0"/>
              <a:t>15/10/2015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1B28B-A253-4F42-A4D2-4CE8AF73F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0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8DF1F-B376-454D-A60D-32F9C8343C39}" type="datetimeFigureOut">
              <a:rPr lang="en-GB" smtClean="0"/>
              <a:t>15/10/2015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5440-DA2F-4570-A287-5C9C04256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6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8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80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13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50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42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4376B5-7450-4630-A3E1-DF05DB9E987C}" type="slidenum">
              <a:rPr lang="en-GB" altLang="en-US" sz="1200">
                <a:solidFill>
                  <a:prstClr val="black"/>
                </a:solidFill>
              </a:rPr>
              <a:pPr/>
              <a:t>16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63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5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0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490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909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Times New Roman" pitchFamily="18" charset="0"/>
                <a:cs typeface="Arial" pitchFamily="34" charset="0"/>
              </a:rPr>
              <a:t>Thinking like an Engineer - cultivating habits of mind</a:t>
            </a:r>
          </a:p>
        </p:txBody>
      </p:sp>
      <p:sp>
        <p:nvSpPr>
          <p:cNvPr id="89093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Times New Roman" pitchFamily="18" charset="0"/>
                <a:cs typeface="Arial" pitchFamily="34" charset="0"/>
              </a:rPr>
              <a:t>24 February 2015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7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72A2E0-7F1D-4243-983C-8121EDF0EFF5}" type="slidenum">
              <a:rPr lang="en-GB" altLang="en-US" sz="1200">
                <a:solidFill>
                  <a:prstClr val="black"/>
                </a:solidFill>
              </a:rPr>
              <a:pPr/>
              <a:t>22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72A2E0-7F1D-4243-983C-8121EDF0EFF5}" type="slidenum">
              <a:rPr lang="en-GB" altLang="en-US" sz="1200">
                <a:solidFill>
                  <a:prstClr val="black"/>
                </a:solidFill>
              </a:rPr>
              <a:pPr/>
              <a:t>23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26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77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200" baseline="0" dirty="0" smtClean="0"/>
              <a:t>UTC Reading October holiday is 26</a:t>
            </a:r>
            <a:r>
              <a:rPr lang="en-GB" sz="1200" baseline="30000" dirty="0" smtClean="0"/>
              <a:t> –</a:t>
            </a:r>
            <a:r>
              <a:rPr lang="en-GB" sz="1200" baseline="0" dirty="0" smtClean="0"/>
              <a:t> 30 October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200" dirty="0" smtClean="0"/>
              <a:t>November – December </a:t>
            </a:r>
            <a:r>
              <a:rPr lang="en-GB" sz="1200" dirty="0" err="1" smtClean="0"/>
              <a:t>EHoM</a:t>
            </a:r>
            <a:r>
              <a:rPr lang="en-GB" sz="1200" dirty="0" smtClean="0"/>
              <a:t> activity underway (around 6 weeks)  Nov 2</a:t>
            </a:r>
            <a:r>
              <a:rPr lang="en-GB" sz="1200" baseline="30000" dirty="0" smtClean="0"/>
              <a:t>nd</a:t>
            </a:r>
            <a:r>
              <a:rPr lang="en-GB" sz="1200" dirty="0" smtClean="0"/>
              <a:t> – Dec 18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end of term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200" dirty="0" smtClean="0"/>
              <a:t>January – review your findings – time for another round</a:t>
            </a:r>
            <a:r>
              <a:rPr lang="en-GB" sz="1200" baseline="0" dirty="0" smtClean="0"/>
              <a:t> in Jan –Feb  	15 Feb – 19 Feb Feb holiday – Independent study week for Reading College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200" baseline="0" dirty="0" smtClean="0"/>
              <a:t>25 March End of spring term Easter 25 March -28 March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200" baseline="0" dirty="0" smtClean="0"/>
              <a:t>6</a:t>
            </a:r>
            <a:r>
              <a:rPr lang="en-GB" sz="1200" baseline="30000" dirty="0" smtClean="0"/>
              <a:t>th</a:t>
            </a:r>
            <a:r>
              <a:rPr lang="en-GB" sz="1200" baseline="0" dirty="0" smtClean="0"/>
              <a:t> July is Lynne’s European City of Science in Manchester Children’s conference event - could we link up with this?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200" baseline="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200" baseline="0" dirty="0" smtClean="0"/>
              <a:t>Reading College:</a:t>
            </a:r>
          </a:p>
          <a:p>
            <a:r>
              <a:rPr lang="en-GB" b="1" dirty="0" smtClean="0"/>
              <a:t>Term dates </a:t>
            </a:r>
          </a:p>
          <a:p>
            <a:r>
              <a:rPr lang="en-GB" b="1" dirty="0" smtClean="0"/>
              <a:t>2015/6</a:t>
            </a:r>
          </a:p>
          <a:p>
            <a:r>
              <a:rPr lang="en-GB" b="1" dirty="0" smtClean="0"/>
              <a:t>Autumn term</a:t>
            </a:r>
          </a:p>
          <a:p>
            <a:r>
              <a:rPr lang="en-GB" dirty="0" smtClean="0"/>
              <a:t>Teaching commences -  Monday 7 September 2015</a:t>
            </a:r>
            <a:r>
              <a:rPr lang="en-GB" dirty="0" smtClean="0">
                <a:effectLst/>
              </a:rPr>
              <a:t> </a:t>
            </a:r>
            <a:r>
              <a:rPr lang="en-GB" dirty="0" smtClean="0"/>
              <a:t>               </a:t>
            </a:r>
          </a:p>
          <a:p>
            <a:r>
              <a:rPr lang="en-GB" dirty="0" smtClean="0"/>
              <a:t>Independent study week - Monday 26 - Friday 30 October 2015</a:t>
            </a:r>
          </a:p>
          <a:p>
            <a:r>
              <a:rPr lang="en-GB" dirty="0" smtClean="0"/>
              <a:t>End of teaching term - Friday 18 December 2015</a:t>
            </a:r>
          </a:p>
          <a:p>
            <a:r>
              <a:rPr lang="en-GB" dirty="0" smtClean="0"/>
              <a:t> </a:t>
            </a:r>
            <a:r>
              <a:rPr lang="en-GB" b="1" dirty="0" smtClean="0"/>
              <a:t>Spring term</a:t>
            </a:r>
          </a:p>
          <a:p>
            <a:r>
              <a:rPr lang="en-GB" dirty="0" smtClean="0"/>
              <a:t>Teaching commences - Monday 4 January 2016</a:t>
            </a:r>
          </a:p>
          <a:p>
            <a:r>
              <a:rPr lang="en-GB" dirty="0" smtClean="0"/>
              <a:t>Independent study week - Monday 15 - Friday 19 February 2016</a:t>
            </a:r>
          </a:p>
          <a:p>
            <a:r>
              <a:rPr lang="en-GB" dirty="0" smtClean="0"/>
              <a:t>End of teaching term - Thursday 24 March 2016</a:t>
            </a:r>
          </a:p>
          <a:p>
            <a:r>
              <a:rPr lang="en-GB" dirty="0" smtClean="0"/>
              <a:t> </a:t>
            </a:r>
            <a:r>
              <a:rPr lang="en-GB" b="1" dirty="0" smtClean="0"/>
              <a:t>Summer term</a:t>
            </a:r>
          </a:p>
          <a:p>
            <a:r>
              <a:rPr lang="en-GB" dirty="0" smtClean="0"/>
              <a:t>Teaching commences - Monday 11 April 2016</a:t>
            </a:r>
          </a:p>
          <a:p>
            <a:r>
              <a:rPr lang="en-GB" dirty="0" smtClean="0"/>
              <a:t>Independent study week - </a:t>
            </a:r>
            <a:r>
              <a:rPr lang="en-GB" dirty="0" smtClean="0">
                <a:solidFill>
                  <a:srgbClr val="C800C8"/>
                </a:solidFill>
              </a:rPr>
              <a:t>Monday 30 May- Friday 3 June 2016</a:t>
            </a:r>
          </a:p>
          <a:p>
            <a:r>
              <a:rPr lang="en-GB" dirty="0" smtClean="0"/>
              <a:t>End of teaching term - Friday 1 July 2016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72A2E0-7F1D-4243-983C-8121EDF0EFF5}" type="slidenum">
              <a:rPr lang="en-GB" altLang="en-US" sz="1200">
                <a:solidFill>
                  <a:prstClr val="black"/>
                </a:solidFill>
              </a:rPr>
              <a:pPr/>
              <a:t>26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8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FB0AB-8E79-49D5-92DB-B76EAD7E36A1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9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7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8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6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96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763688" y="2564904"/>
            <a:ext cx="5105400" cy="2019674"/>
          </a:xfrm>
        </p:spPr>
        <p:txBody>
          <a:bodyPr>
            <a:noAutofit/>
          </a:bodyPr>
          <a:lstStyle>
            <a:lvl1pPr algn="ctr">
              <a:defRPr sz="4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763688" y="5085184"/>
            <a:ext cx="5114778" cy="1101248"/>
          </a:xfrm>
        </p:spPr>
        <p:txBody>
          <a:bodyPr lIns="45720" tIns="0" rIns="45720" bIns="0"/>
          <a:lstStyle>
            <a:lvl1pPr marL="0" indent="0" algn="ct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28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9975" y="6557963"/>
            <a:ext cx="3908425" cy="1841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GB"/>
              <a:t>© The Expansive Education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526D971-3DFA-4DB5-A224-8C43A0736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6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GB"/>
              <a:t>© The Expansive Education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B4A4034C-694A-4DB5-987A-C4ED74A52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6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0AA1ED-7300-47D0-8313-4556EA362A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8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2936F8-36A9-4C45-BE03-66271E551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6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1B25A3-B677-4E7A-ACC4-61D8D9AD0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00233E-EC25-4855-B2A5-9D9A5A889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0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CB6313-0B01-43E6-B823-AEF0B796F4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4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ABF0DD-1EAD-444B-801A-8E2D070FC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3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8E15D6-EEAF-40BF-838C-A4CE06DD7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5DC65C6-478E-4443-8967-0EC425DCA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6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8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B7C099-474C-42E7-9601-EC5FAFF9C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6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025481-B6AE-4823-82F0-1FBA8635D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2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71F2E2-668A-43F8-A040-0BAA39123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30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E2C8C3-3690-45F4-9FFB-233BEAE0A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48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BE4339-F101-4652-9CF0-F6C0B1678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2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0ECA07-4A63-4742-A5F0-FFBE818BF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14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D622E1-65BF-4BBE-B923-BE9287106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14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B95C-5075-494F-BA78-AE1053939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00647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092821-83FC-4375-A419-67761BD65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27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602FE8-940E-44AF-91E2-EFAA2622C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585BB296-154B-4B38-9FEF-E9ED7D1B38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4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816350-01BF-4A87-9FF0-D51884787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68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3783EA-DC0D-4323-AB5D-BEA63DD008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36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4C0655-7C2E-4765-8B48-E8FEA610CC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59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ACDE1B-8C04-41F1-A568-E2E797A52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0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1F5AE9-4E42-470C-A67E-36A4F885A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41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46F67B-AB05-4B24-8AA8-6DD5D3C98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9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3F038E-7B13-48CD-B584-1B28569FA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85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E0AF7E-7857-4B34-B864-C78A8FA5E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50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A7BBDA-C240-4DFB-8546-251C8B427F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34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BF38B0-467F-4667-9CF9-0F9453523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9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20040"/>
            <a:ext cx="5359496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6A3A46D-EDE1-49E7-9DE3-4EA9FC078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59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6499F0F-F332-4911-84CD-06BF324BA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67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F4DD4B-F6F8-467D-B4ED-77912DBE2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93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903C1B-3BFF-4A92-95E4-26C12836D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5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20040"/>
            <a:ext cx="521548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BE551276-5BE3-442F-9D62-D2CD5A9D7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20040"/>
            <a:ext cx="528748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AD6D7FC-6B37-4A1D-A5E5-BDCE074C0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740AF7C-C565-4F69-9648-4DC2147F50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6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28600"/>
            <a:ext cx="4087336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8C4D87E-59C0-4A6F-85E5-534103206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339975" y="6557963"/>
            <a:ext cx="3908425" cy="1841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GB"/>
              <a:t>© The Expansive Education Network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11F965C7-46E3-496F-B57C-AADEB5D590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1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solidFill>
            <a:schemeClr val="accent2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411413" y="333375"/>
            <a:ext cx="5284787" cy="11303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B13F9A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fld id="{BF63BA49-A512-4763-BE76-F45D0C45A2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6557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68538" y="6524625"/>
            <a:ext cx="3751262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3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316E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j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316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316E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j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316E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BEDA3-4CE2-4FC8-9E80-809D90B7C99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55D9C-02A7-4E89-8508-8BA5FA16EAD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6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frm=1&amp;source=images&amp;cd=&amp;cad=rja&amp;docid=NmnRfiVhPgb9cM&amp;tbnid=NgOoRtvP0-KXaM:&amp;ved=0CAUQjRw&amp;url=http://www.etrust.org.uk/viewitem.cfm?cit_id=382787&amp;ei=x_h8UrGNFKrV0QXLz4HABQ&amp;bvm=bv.56146854,d.ZG4&amp;psig=AFQjCNEScnsfVOM_5uQdqzx-CJwaV1qHXg&amp;ust=1384008260379580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openxmlformats.org/officeDocument/2006/relationships/hyperlink" Target="mailto:janet.hanson@winchester.ac.uk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icbrown.com/wp-content/uploads/2014/02/Fingerprint.jp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hyperlink" Target="https://acluct.org/wp-content/uploads/2013/08/20070521dna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anet.hanson@winchester.ac.u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uk/url?sa=i&amp;rct=j&amp;q=&amp;esrc=s&amp;frm=1&amp;source=images&amp;cd=&amp;cad=rja&amp;docid=NmnRfiVhPgb9cM&amp;tbnid=NgOoRtvP0-KXaM:&amp;ved=0CAUQjRw&amp;url=http://www.etrust.org.uk/viewitem.cfm?cit_id=382787&amp;ei=x_h8UrGNFKrV0QXLz4HABQ&amp;bvm=bv.56146854,d.ZG4&amp;psig=AFQjCNEScnsfVOM_5uQdqzx-CJwaV1qHXg&amp;ust=1384008260379580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hyperlink" Target="mailto:janet.hanson@winchester.ac.uk" TargetMode="Externa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TRF-2g95_-k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educatingruby.org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raeng.org.uk/thinkinglikeanengineer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winchester.ac.uk/realworldlearning" TargetMode="External"/><Relationship Id="rId9" Type="http://schemas.openxmlformats.org/officeDocument/2006/relationships/hyperlink" Target="http://www.google.co.uk/url?sa=i&amp;rct=j&amp;q=&amp;esrc=s&amp;frm=1&amp;source=images&amp;cd=&amp;cad=rja&amp;docid=NmnRfiVhPgb9cM&amp;tbnid=NgOoRtvP0-KXaM:&amp;ved=0CAUQjRw&amp;url=http://www.etrust.org.uk/viewitem.cfm?cit_id=382787&amp;ei=x_h8UrGNFKrV0QXLz4HABQ&amp;bvm=bv.56146854,d.ZG4&amp;psig=AFQjCNEScnsfVOM_5uQdqzx-CJwaV1qHXg&amp;ust=1384008260379580" TargetMode="Externa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75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ubtitle 2"/>
          <p:cNvSpPr>
            <a:spLocks noGrp="1"/>
          </p:cNvSpPr>
          <p:nvPr>
            <p:ph type="subTitle" idx="4294967295"/>
          </p:nvPr>
        </p:nvSpPr>
        <p:spPr>
          <a:xfrm>
            <a:off x="591880" y="2100640"/>
            <a:ext cx="7948200" cy="377663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altLang="en-US" sz="4000" b="1" dirty="0" smtClean="0">
                <a:latin typeface="Arial" pitchFamily="34" charset="0"/>
              </a:rPr>
              <a:t>Activate Learning</a:t>
            </a:r>
          </a:p>
          <a:p>
            <a:pPr marL="0" indent="0" algn="ctr" eaLnBrk="1" hangingPunct="1">
              <a:buNone/>
            </a:pPr>
            <a:r>
              <a:rPr lang="en-GB" altLang="en-US" sz="4000" b="1" dirty="0" smtClean="0">
                <a:latin typeface="Arial" pitchFamily="34" charset="0"/>
              </a:rPr>
              <a:t>joins </a:t>
            </a:r>
          </a:p>
          <a:p>
            <a:pPr marL="0" indent="0" algn="ctr" eaLnBrk="1" hangingPunct="1">
              <a:buNone/>
            </a:pPr>
            <a:r>
              <a:rPr lang="en-GB" altLang="en-US" sz="4000" b="1" dirty="0" smtClean="0">
                <a:latin typeface="Arial" pitchFamily="34" charset="0"/>
              </a:rPr>
              <a:t>Thinking like an Engineer 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Stage 2 2015/16</a:t>
            </a:r>
            <a:endParaRPr lang="en-GB" alt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 Janet Hanson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Centre for </a:t>
            </a:r>
            <a:r>
              <a:rPr lang="en-GB" alt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alt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eal-World Learning, University of Winchester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GB" altLang="en-US" sz="1400" b="1" dirty="0" smtClean="0">
                <a:latin typeface="Arial" pitchFamily="34" charset="0"/>
                <a:cs typeface="Arial" pitchFamily="34" charset="0"/>
              </a:rPr>
              <a:t>08 October 2015</a:t>
            </a:r>
            <a:r>
              <a:rPr lang="en-GB" altLang="en-US" sz="1400" dirty="0" smtClean="0">
                <a:latin typeface="Arial" pitchFamily="34" charset="0"/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Arial" pitchFamily="34" charset="0"/>
                <a:hlinkClick r:id="rId4"/>
              </a:rPr>
              <a:t>janet.hanson@winchester.ac.uk</a:t>
            </a:r>
            <a:r>
              <a:rPr lang="en-GB" altLang="en-US" sz="1400" dirty="0" smtClean="0">
                <a:latin typeface="Arial" pitchFamily="34" charset="0"/>
              </a:rPr>
              <a:t>                                 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http://www.etrust.org.uk/_db/_images/RAEng_logo_2012120610061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8185"/>
            <a:ext cx="1962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95" y="1216922"/>
            <a:ext cx="182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134269"/>
            <a:ext cx="189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" y="5373216"/>
            <a:ext cx="1747872" cy="611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7625680" y="5349375"/>
            <a:ext cx="1250315" cy="6118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11415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2073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000000"/>
                </a:solidFill>
              </a:rPr>
              <a:t>Teach it – </a:t>
            </a:r>
            <a:r>
              <a:rPr lang="en-GB" altLang="en-US" sz="3600" dirty="0" smtClean="0">
                <a:solidFill>
                  <a:srgbClr val="000000"/>
                </a:solidFill>
              </a:rPr>
              <a:t>use a ‘signature </a:t>
            </a:r>
            <a:r>
              <a:rPr lang="en-GB" altLang="en-US" sz="3600" dirty="0">
                <a:solidFill>
                  <a:srgbClr val="000000"/>
                </a:solidFill>
              </a:rPr>
              <a:t>pedagogy’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C800C8"/>
                </a:solidFill>
              </a:rPr>
              <a:t>What might it be for engineering?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741" y="5767334"/>
            <a:ext cx="5328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  <a:cs typeface="Arial" charset="0"/>
              </a:rPr>
              <a:t>Lee </a:t>
            </a:r>
            <a:r>
              <a:rPr lang="en-GB" dirty="0">
                <a:solidFill>
                  <a:srgbClr val="000000"/>
                </a:solidFill>
                <a:latin typeface="Arial"/>
                <a:cs typeface="Arial" charset="0"/>
              </a:rPr>
              <a:t>Shulman (2005) Signature pedagogies in the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 charset="0"/>
              </a:rPr>
              <a:t>professions </a:t>
            </a:r>
            <a:r>
              <a:rPr lang="en-GB" i="1" dirty="0" err="1" smtClean="0">
                <a:solidFill>
                  <a:srgbClr val="000000"/>
                </a:solidFill>
                <a:latin typeface="Arial"/>
                <a:cs typeface="Arial" charset="0"/>
              </a:rPr>
              <a:t>Daedelus</a:t>
            </a:r>
            <a:r>
              <a:rPr lang="en-GB" i="1" dirty="0">
                <a:solidFill>
                  <a:srgbClr val="000000"/>
                </a:solidFill>
                <a:latin typeface="Arial"/>
                <a:cs typeface="Arial" charset="0"/>
              </a:rPr>
              <a:t>,</a:t>
            </a:r>
            <a:r>
              <a:rPr lang="en-GB" dirty="0">
                <a:solidFill>
                  <a:srgbClr val="000000"/>
                </a:solidFill>
                <a:latin typeface="Arial"/>
                <a:cs typeface="Arial" charset="0"/>
              </a:rPr>
              <a:t> 134,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 charset="0"/>
              </a:rPr>
              <a:t>52-59</a:t>
            </a:r>
            <a:endParaRPr lang="en-GB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67588" name="Picture 2" descr="Fingerprin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468313" y="1873071"/>
            <a:ext cx="2159471" cy="23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 descr="20070521dn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446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11327" r="33766" b="22807"/>
          <a:stretch/>
        </p:blipFill>
        <p:spPr bwMode="auto">
          <a:xfrm>
            <a:off x="3110036" y="2143509"/>
            <a:ext cx="2820392" cy="311871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110036" y="2143510"/>
            <a:ext cx="453852" cy="277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214351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engineering design process</a:t>
            </a:r>
          </a:p>
          <a:p>
            <a:r>
              <a:rPr lang="en-GB" dirty="0" smtClean="0"/>
              <a:t>NASA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94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15045" r="36214" b="8180"/>
          <a:stretch>
            <a:fillRect/>
          </a:stretch>
        </p:blipFill>
        <p:spPr bwMode="auto">
          <a:xfrm>
            <a:off x="1630676" y="928738"/>
            <a:ext cx="5893280" cy="5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5633055" y="1554778"/>
            <a:ext cx="3042633" cy="1169988"/>
          </a:xfrm>
          <a:prstGeom prst="wedgeRectCallout">
            <a:avLst>
              <a:gd name="adj1" fmla="val -58864"/>
              <a:gd name="adj2" fmla="val 518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6280755" y="3512186"/>
            <a:ext cx="2305050" cy="1584325"/>
          </a:xfrm>
          <a:prstGeom prst="wedgeRectCallout">
            <a:avLst>
              <a:gd name="adj1" fmla="val -66176"/>
              <a:gd name="adj2" fmla="val -267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219699" y="5519103"/>
            <a:ext cx="2952701" cy="822166"/>
          </a:xfrm>
          <a:prstGeom prst="wedgeRectCallout">
            <a:avLst>
              <a:gd name="adj1" fmla="val -44195"/>
              <a:gd name="adj2" fmla="val -1103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323850" y="5221287"/>
            <a:ext cx="3096022" cy="1016001"/>
          </a:xfrm>
          <a:prstGeom prst="wedgeRectCallout">
            <a:avLst>
              <a:gd name="adj1" fmla="val 60236"/>
              <a:gd name="adj2" fmla="val -701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323850" y="2977357"/>
            <a:ext cx="2303463" cy="1631950"/>
          </a:xfrm>
          <a:prstGeom prst="wedgeRectCallout">
            <a:avLst>
              <a:gd name="adj1" fmla="val 75829"/>
              <a:gd name="adj2" fmla="val -66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323850" y="973188"/>
            <a:ext cx="3816102" cy="1439862"/>
          </a:xfrm>
          <a:prstGeom prst="wedgeRectCallout">
            <a:avLst>
              <a:gd name="adj1" fmla="val 39645"/>
              <a:gd name="adj2" fmla="val 678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3055" y="1631772"/>
            <a:ext cx="2952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Games, computer modelling, complex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simulations, role playing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5221288"/>
            <a:ext cx="2880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Deep exploration of the engineering </a:t>
            </a:r>
            <a:r>
              <a:rPr lang="en-GB" altLang="en-US" sz="2000" dirty="0" smtClean="0">
                <a:solidFill>
                  <a:srgbClr val="000000"/>
                </a:solidFill>
              </a:rPr>
              <a:t>design process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63716" y="5519103"/>
            <a:ext cx="28086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Project-based learning, thinking routines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5217" y="3572511"/>
            <a:ext cx="2303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Reframing,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</a:rPr>
              <a:t>analysing, practising in different contexts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0" y="2977357"/>
            <a:ext cx="18700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Modelling, mental rehearsal, </a:t>
            </a:r>
            <a:r>
              <a:rPr lang="en-GB" altLang="en-US" sz="2000" dirty="0" smtClean="0">
                <a:solidFill>
                  <a:srgbClr val="000000"/>
                </a:solidFill>
              </a:rPr>
              <a:t>infographics, </a:t>
            </a:r>
            <a:r>
              <a:rPr lang="en-GB" altLang="en-US" sz="2000" dirty="0">
                <a:solidFill>
                  <a:srgbClr val="000000"/>
                </a:solidFill>
              </a:rPr>
              <a:t>storyboarding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039" y="1044625"/>
            <a:ext cx="3744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SohoGothicStd-Light"/>
              </a:rPr>
              <a:t>Planning, hypothesising, analysing, experimenting, reflecting, refining – developing a ‘growth </a:t>
            </a:r>
            <a:r>
              <a:rPr lang="en-GB" altLang="en-US" sz="2000" dirty="0" err="1">
                <a:solidFill>
                  <a:srgbClr val="000000"/>
                </a:solidFill>
                <a:latin typeface="SohoGothicStd-Light"/>
              </a:rPr>
              <a:t>mindset</a:t>
            </a:r>
            <a:r>
              <a:rPr lang="en-GB" altLang="en-US" sz="2000" dirty="0">
                <a:solidFill>
                  <a:srgbClr val="000000"/>
                </a:solidFill>
                <a:latin typeface="SohoGothicStd-Light"/>
              </a:rPr>
              <a:t>’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6864" cy="636635"/>
          </a:xfrm>
        </p:spPr>
        <p:txBody>
          <a:bodyPr/>
          <a:lstStyle/>
          <a:p>
            <a:r>
              <a:rPr lang="en-GB" dirty="0" smtClean="0"/>
              <a:t>Teach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464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Teach it: Split Screen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75774"/>
              </p:ext>
            </p:extLst>
          </p:nvPr>
        </p:nvGraphicFramePr>
        <p:xfrm>
          <a:off x="684211" y="1651000"/>
          <a:ext cx="7992244" cy="45474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1765"/>
                <a:gridCol w="4320479"/>
              </a:tblGrid>
              <a:tr h="67367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Content</a:t>
                      </a:r>
                      <a:endParaRPr lang="en-GB" sz="3200" dirty="0"/>
                    </a:p>
                  </a:txBody>
                  <a:tcPr marL="91424" marR="91424" marT="45734" marB="45734">
                    <a:solidFill>
                      <a:srgbClr val="005A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The learning</a:t>
                      </a:r>
                      <a:r>
                        <a:rPr lang="en-GB" sz="3200" baseline="0" dirty="0" smtClean="0"/>
                        <a:t> process (</a:t>
                      </a:r>
                      <a:r>
                        <a:rPr lang="en-GB" sz="3200" dirty="0" err="1" smtClean="0"/>
                        <a:t>EHoM</a:t>
                      </a:r>
                      <a:r>
                        <a:rPr lang="en-GB" sz="3200" dirty="0" smtClean="0"/>
                        <a:t> or</a:t>
                      </a:r>
                      <a:r>
                        <a:rPr lang="en-GB" sz="3200" baseline="0" dirty="0" smtClean="0"/>
                        <a:t> sub-habit)</a:t>
                      </a:r>
                      <a:endParaRPr lang="en-GB" sz="3200" dirty="0"/>
                    </a:p>
                  </a:txBody>
                  <a:tcPr marL="91424" marR="91424" marT="45734" marB="45734">
                    <a:solidFill>
                      <a:srgbClr val="005A9E"/>
                    </a:solidFill>
                  </a:tcPr>
                </a:tc>
              </a:tr>
              <a:tr h="348058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Learning</a:t>
                      </a:r>
                      <a:r>
                        <a:rPr lang="en-GB" sz="2400" baseline="0" dirty="0" smtClean="0"/>
                        <a:t> objective or conceptual understanding: What are we learning about? 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We are learning about climate control and endangered species</a:t>
                      </a:r>
                    </a:p>
                    <a:p>
                      <a:endParaRPr lang="en-GB" sz="2000" baseline="0" dirty="0" smtClean="0"/>
                    </a:p>
                  </a:txBody>
                  <a:tcPr marL="91424" marR="91424" marT="45734" marB="4573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are we</a:t>
                      </a:r>
                      <a:r>
                        <a:rPr lang="en-GB" sz="2400" dirty="0" smtClean="0"/>
                        <a:t> learning to do or be? Students are being active</a:t>
                      </a:r>
                      <a:r>
                        <a:rPr lang="en-GB" sz="2400" baseline="0" dirty="0" smtClean="0"/>
                        <a:t> in their own learning</a:t>
                      </a:r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r>
                        <a:rPr lang="en-GB" sz="2000" dirty="0" smtClean="0"/>
                        <a:t>We are learning to be persuasive, have empathy and use questioning strategies.</a:t>
                      </a:r>
                      <a:endParaRPr lang="en-GB" sz="2000" dirty="0"/>
                    </a:p>
                  </a:txBody>
                  <a:tcPr marL="91424" marR="91424" marT="45734" marB="45734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6124654"/>
            <a:ext cx="6292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Claxton, G. et al. (2011) </a:t>
            </a:r>
            <a:r>
              <a:rPr lang="en-GB" sz="1600" i="1" dirty="0" smtClean="0"/>
              <a:t>The learning powered school. </a:t>
            </a:r>
            <a:r>
              <a:rPr lang="en-GB" sz="1600" dirty="0" smtClean="0"/>
              <a:t>Bristol: TLO.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6042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Build learner engagement</a:t>
            </a:r>
          </a:p>
        </p:txBody>
      </p:sp>
      <p:pic>
        <p:nvPicPr>
          <p:cNvPr id="1032" name="Picture 8" descr="C:\Users\Janet\AppData\Local\Microsoft\Windows\Temporary Internet Files\Content.IE5\E27MTDCC\engageyourstudentsinlearningglob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959">
            <a:off x="5352660" y="3327374"/>
            <a:ext cx="3605020" cy="31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84784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Make </a:t>
            </a:r>
            <a:r>
              <a:rPr lang="en-GB" sz="2400" dirty="0" smtClean="0"/>
              <a:t>content meaningful- </a:t>
            </a:r>
            <a:r>
              <a:rPr lang="en-GB" sz="2400" dirty="0"/>
              <a:t>link the lesson to </a:t>
            </a:r>
            <a:r>
              <a:rPr lang="en-GB" sz="2400" dirty="0" smtClean="0"/>
              <a:t>learners’ lives</a:t>
            </a:r>
            <a:endParaRPr lang="en-GB" sz="24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Make the activity rewarding –  have </a:t>
            </a:r>
            <a:r>
              <a:rPr lang="en-GB" sz="2400" dirty="0" err="1"/>
              <a:t>EHoM</a:t>
            </a:r>
            <a:r>
              <a:rPr lang="en-GB" sz="2400" dirty="0"/>
              <a:t>  badges to collect or stickers for engineering  inventions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Develop learner autonomy - create </a:t>
            </a:r>
            <a:r>
              <a:rPr lang="en-GB" sz="2400" dirty="0"/>
              <a:t>an e-portfolio, scan </a:t>
            </a:r>
            <a:r>
              <a:rPr lang="en-GB" sz="2400" dirty="0" smtClean="0"/>
              <a:t>and </a:t>
            </a:r>
            <a:r>
              <a:rPr lang="en-GB" sz="2400" dirty="0"/>
              <a:t>drop </a:t>
            </a:r>
            <a:r>
              <a:rPr lang="en-GB" sz="2400" dirty="0" smtClean="0"/>
              <a:t>stuff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Use </a:t>
            </a:r>
            <a:r>
              <a:rPr lang="en-GB" sz="2400" dirty="0"/>
              <a:t>an </a:t>
            </a:r>
            <a:r>
              <a:rPr lang="en-GB" sz="2400" dirty="0" smtClean="0"/>
              <a:t>app to increase self-efficacy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Collaborate </a:t>
            </a:r>
            <a:r>
              <a:rPr lang="en-GB" sz="2400" dirty="0"/>
              <a:t>with other </a:t>
            </a:r>
            <a:r>
              <a:rPr lang="en-GB" sz="2400" dirty="0" smtClean="0"/>
              <a:t>departments </a:t>
            </a:r>
          </a:p>
          <a:p>
            <a:pPr marL="363538" indent="-276225">
              <a:spcAft>
                <a:spcPts val="1000"/>
              </a:spcAft>
              <a:defRPr/>
            </a:pPr>
            <a:r>
              <a:rPr lang="en-GB" sz="2400" dirty="0" smtClean="0"/>
              <a:t>	to </a:t>
            </a:r>
            <a:r>
              <a:rPr lang="en-GB" sz="2400" dirty="0"/>
              <a:t>integrate </a:t>
            </a:r>
            <a:r>
              <a:rPr lang="en-GB" sz="2400" dirty="0" smtClean="0"/>
              <a:t>approach across subjects</a:t>
            </a:r>
          </a:p>
          <a:p>
            <a:pPr marL="358775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Capture </a:t>
            </a:r>
            <a:r>
              <a:rPr lang="en-GB" sz="2400" dirty="0"/>
              <a:t>attention with the wow </a:t>
            </a:r>
            <a:r>
              <a:rPr lang="en-GB" sz="2400" dirty="0" smtClean="0"/>
              <a:t>factor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179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Action Research: How it works</a:t>
            </a:r>
            <a:endParaRPr lang="en-GB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087874" y="1721083"/>
            <a:ext cx="4904011" cy="4454240"/>
            <a:chOff x="4087874" y="1721083"/>
            <a:chExt cx="4904011" cy="4454240"/>
          </a:xfrm>
        </p:grpSpPr>
        <p:sp>
          <p:nvSpPr>
            <p:cNvPr id="5" name="Freeform 4"/>
            <p:cNvSpPr/>
            <p:nvPr/>
          </p:nvSpPr>
          <p:spPr>
            <a:xfrm>
              <a:off x="6996309" y="1844824"/>
              <a:ext cx="1006078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Plan activity</a:t>
              </a:r>
              <a:endParaRPr lang="en-GB" sz="2000" kern="1200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499348" y="3620948"/>
              <a:ext cx="1492537" cy="1006078"/>
            </a:xfrm>
            <a:custGeom>
              <a:avLst/>
              <a:gdLst>
                <a:gd name="connsiteX0" fmla="*/ 0 w 1492537"/>
                <a:gd name="connsiteY0" fmla="*/ 0 h 1006078"/>
                <a:gd name="connsiteX1" fmla="*/ 1492537 w 1492537"/>
                <a:gd name="connsiteY1" fmla="*/ 0 h 1006078"/>
                <a:gd name="connsiteX2" fmla="*/ 1492537 w 1492537"/>
                <a:gd name="connsiteY2" fmla="*/ 1006078 h 1006078"/>
                <a:gd name="connsiteX3" fmla="*/ 0 w 1492537"/>
                <a:gd name="connsiteY3" fmla="*/ 1006078 h 1006078"/>
                <a:gd name="connsiteX4" fmla="*/ 0 w 1492537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537" h="1006078">
                  <a:moveTo>
                    <a:pt x="0" y="0"/>
                  </a:moveTo>
                  <a:lnTo>
                    <a:pt x="1492537" y="0"/>
                  </a:lnTo>
                  <a:lnTo>
                    <a:pt x="1492537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Take deliberate action, try out something new</a:t>
              </a:r>
              <a:endParaRPr lang="en-GB" sz="1600" kern="1200" dirty="0"/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151179" y="4385088"/>
              <a:ext cx="1006078" cy="1790235"/>
            </a:xfrm>
            <a:custGeom>
              <a:avLst/>
              <a:gdLst>
                <a:gd name="connsiteX0" fmla="*/ 0 w 1006078"/>
                <a:gd name="connsiteY0" fmla="*/ 0 h 1790235"/>
                <a:gd name="connsiteX1" fmla="*/ 1006078 w 1006078"/>
                <a:gd name="connsiteY1" fmla="*/ 0 h 1790235"/>
                <a:gd name="connsiteX2" fmla="*/ 1006078 w 1006078"/>
                <a:gd name="connsiteY2" fmla="*/ 1790235 h 1790235"/>
                <a:gd name="connsiteX3" fmla="*/ 0 w 1006078"/>
                <a:gd name="connsiteY3" fmla="*/ 1790235 h 1790235"/>
                <a:gd name="connsiteX4" fmla="*/ 0 w 1006078"/>
                <a:gd name="connsiteY4" fmla="*/ 0 h 179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790235">
                  <a:moveTo>
                    <a:pt x="0" y="0"/>
                  </a:moveTo>
                  <a:lnTo>
                    <a:pt x="1006078" y="0"/>
                  </a:lnTo>
                  <a:lnTo>
                    <a:pt x="1006078" y="1790235"/>
                  </a:lnTo>
                  <a:lnTo>
                    <a:pt x="0" y="17902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Notice what happens, gather data &amp; reflect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(The research)</a:t>
              </a:r>
              <a:endParaRPr lang="en-GB" sz="1600" kern="1200" dirty="0"/>
            </a:p>
          </p:txBody>
        </p:sp>
        <p:sp>
          <p:nvSpPr>
            <p:cNvPr id="10" name="Circular Arrow 9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087874" y="3620948"/>
              <a:ext cx="1949890" cy="1006078"/>
            </a:xfrm>
            <a:custGeom>
              <a:avLst/>
              <a:gdLst>
                <a:gd name="connsiteX0" fmla="*/ 0 w 1949890"/>
                <a:gd name="connsiteY0" fmla="*/ 0 h 1006078"/>
                <a:gd name="connsiteX1" fmla="*/ 1949890 w 1949890"/>
                <a:gd name="connsiteY1" fmla="*/ 0 h 1006078"/>
                <a:gd name="connsiteX2" fmla="*/ 1949890 w 1949890"/>
                <a:gd name="connsiteY2" fmla="*/ 1006078 h 1006078"/>
                <a:gd name="connsiteX3" fmla="*/ 0 w 1949890"/>
                <a:gd name="connsiteY3" fmla="*/ 1006078 h 1006078"/>
                <a:gd name="connsiteX4" fmla="*/ 0 w 1949890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890" h="1006078">
                  <a:moveTo>
                    <a:pt x="0" y="0"/>
                  </a:moveTo>
                  <a:lnTo>
                    <a:pt x="1949890" y="0"/>
                  </a:lnTo>
                  <a:lnTo>
                    <a:pt x="1949890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Take action again, adjusting action in light of reflection</a:t>
              </a:r>
              <a:endParaRPr lang="en-GB" sz="1800" kern="1200" dirty="0"/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932042" y="1750148"/>
              <a:ext cx="1477274" cy="1006078"/>
            </a:xfrm>
            <a:custGeom>
              <a:avLst/>
              <a:gdLst>
                <a:gd name="connsiteX0" fmla="*/ 0 w 1477274"/>
                <a:gd name="connsiteY0" fmla="*/ 0 h 1006078"/>
                <a:gd name="connsiteX1" fmla="*/ 1477274 w 1477274"/>
                <a:gd name="connsiteY1" fmla="*/ 0 h 1006078"/>
                <a:gd name="connsiteX2" fmla="*/ 1477274 w 1477274"/>
                <a:gd name="connsiteY2" fmla="*/ 1006078 h 1006078"/>
                <a:gd name="connsiteX3" fmla="*/ 0 w 1477274"/>
                <a:gd name="connsiteY3" fmla="*/ 1006078 h 1006078"/>
                <a:gd name="connsiteX4" fmla="*/ 0 w 1477274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274" h="1006078">
                  <a:moveTo>
                    <a:pt x="0" y="0"/>
                  </a:moveTo>
                  <a:lnTo>
                    <a:pt x="1477274" y="0"/>
                  </a:lnTo>
                  <a:lnTo>
                    <a:pt x="1477274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Reflect &amp; share findings</a:t>
              </a:r>
              <a:endParaRPr lang="en-GB" sz="2000" kern="1200" dirty="0"/>
            </a:p>
          </p:txBody>
        </p:sp>
        <p:sp>
          <p:nvSpPr>
            <p:cNvPr id="14" name="Circular Arrow 13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477794"/>
                <a:gd name="adj3" fmla="val 16865256"/>
                <a:gd name="adj4" fmla="val 15658990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Content Placeholder 3"/>
          <p:cNvSpPr txBox="1">
            <a:spLocks/>
          </p:cNvSpPr>
          <p:nvPr/>
        </p:nvSpPr>
        <p:spPr>
          <a:xfrm>
            <a:off x="179386" y="1268759"/>
            <a:ext cx="4033837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Practitioners improve own practice through collaborative inquiry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Spiral process of activity and reflection, with intent to act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Gather data about the impact of your activities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Tells a story in your report so others can learn from it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The teacher controls the research, </a:t>
            </a:r>
            <a:r>
              <a:rPr lang="en-GB" altLang="en-US" sz="2000" kern="0" dirty="0">
                <a:solidFill>
                  <a:srgbClr val="000000"/>
                </a:solidFill>
              </a:rPr>
              <a:t>n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ot an external researcher observing the action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AR complements every-day review of teaching</a:t>
            </a:r>
            <a:r>
              <a:rPr lang="en-GB" altLang="en-US" sz="2000" kern="0" dirty="0">
                <a:solidFill>
                  <a:srgbClr val="000000"/>
                </a:solidFill>
              </a:rPr>
              <a:t>;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 </a:t>
            </a:r>
            <a:r>
              <a:rPr lang="en-GB" altLang="en-US" sz="2000" kern="0" dirty="0">
                <a:solidFill>
                  <a:srgbClr val="000000"/>
                </a:solidFill>
              </a:rPr>
              <a:t>n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ot large scale with control groups</a:t>
            </a:r>
          </a:p>
        </p:txBody>
      </p:sp>
      <p:sp>
        <p:nvSpPr>
          <p:cNvPr id="17" name="Circular Arrow 16"/>
          <p:cNvSpPr/>
          <p:nvPr/>
        </p:nvSpPr>
        <p:spPr>
          <a:xfrm rot="620381">
            <a:off x="5370671" y="1576611"/>
            <a:ext cx="3771658" cy="3771658"/>
          </a:xfrm>
          <a:prstGeom prst="circularArrow">
            <a:avLst>
              <a:gd name="adj1" fmla="val 5202"/>
              <a:gd name="adj2" fmla="val 872250"/>
              <a:gd name="adj3" fmla="val 16865256"/>
              <a:gd name="adj4" fmla="val 15695043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ircular Arrow 17"/>
          <p:cNvSpPr/>
          <p:nvPr/>
        </p:nvSpPr>
        <p:spPr>
          <a:xfrm rot="3104067">
            <a:off x="5271427" y="1576611"/>
            <a:ext cx="3771658" cy="3771658"/>
          </a:xfrm>
          <a:prstGeom prst="circularArrow">
            <a:avLst>
              <a:gd name="adj1" fmla="val 5202"/>
              <a:gd name="adj2" fmla="val 872250"/>
              <a:gd name="adj3" fmla="val 16865256"/>
              <a:gd name="adj4" fmla="val 15695043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0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 funnel</a:t>
            </a:r>
            <a:endParaRPr lang="en-GB" altLang="en-US" dirty="0" smtClean="0"/>
          </a:p>
        </p:txBody>
      </p:sp>
      <p:pic>
        <p:nvPicPr>
          <p:cNvPr id="117763" name="Picture 2" descr="C:\Users\Janet\AppData\Local\Microsoft\Windows\Temporary Internet Files\Content.IE5\JPKKXB3K\MC900356045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0" y="1565275"/>
            <a:ext cx="4383088" cy="4679950"/>
          </a:xfrm>
        </p:spPr>
      </p:pic>
      <p:sp>
        <p:nvSpPr>
          <p:cNvPr id="117764" name="TextBox 5"/>
          <p:cNvSpPr txBox="1">
            <a:spLocks noChangeArrowheads="1"/>
          </p:cNvSpPr>
          <p:nvPr/>
        </p:nvSpPr>
        <p:spPr bwMode="auto">
          <a:xfrm>
            <a:off x="755650" y="1817688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Stimulus </a:t>
            </a:r>
          </a:p>
        </p:txBody>
      </p:sp>
      <p:sp>
        <p:nvSpPr>
          <p:cNvPr id="117765" name="TextBox 7"/>
          <p:cNvSpPr txBox="1">
            <a:spLocks noChangeArrowheads="1"/>
          </p:cNvSpPr>
          <p:nvPr/>
        </p:nvSpPr>
        <p:spPr bwMode="auto">
          <a:xfrm>
            <a:off x="5219700" y="5661025"/>
            <a:ext cx="288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Your enquiry</a:t>
            </a:r>
          </a:p>
        </p:txBody>
      </p:sp>
    </p:spTree>
    <p:extLst>
      <p:ext uri="{BB962C8B-B14F-4D97-AF65-F5344CB8AC3E}">
        <p14:creationId xmlns:p14="http://schemas.microsoft.com/office/powerpoint/2010/main" val="38656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Action research as teacher enquiry</a:t>
            </a:r>
            <a:endParaRPr lang="en-GB" altLang="en-US" sz="4000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31913" y="1989138"/>
            <a:ext cx="2160587" cy="2160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670550" y="1989138"/>
            <a:ext cx="2160588" cy="2160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492500" y="4149725"/>
            <a:ext cx="0" cy="1439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670550" y="4149725"/>
            <a:ext cx="0" cy="1439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791" name="Rectangle 17"/>
          <p:cNvSpPr>
            <a:spLocks noChangeArrowheads="1"/>
          </p:cNvSpPr>
          <p:nvPr/>
        </p:nvSpPr>
        <p:spPr bwMode="auto">
          <a:xfrm>
            <a:off x="1317625" y="1762125"/>
            <a:ext cx="159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Calibri" pitchFamily="34" charset="0"/>
              </a:rPr>
              <a:t>1. Stimulus</a:t>
            </a:r>
            <a:endParaRPr lang="en-GB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8792" name="Rectangle 18"/>
          <p:cNvSpPr>
            <a:spLocks noChangeArrowheads="1"/>
          </p:cNvSpPr>
          <p:nvPr/>
        </p:nvSpPr>
        <p:spPr bwMode="auto">
          <a:xfrm>
            <a:off x="2882900" y="1762125"/>
            <a:ext cx="197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B0F0"/>
                </a:solidFill>
                <a:latin typeface="Calibri" pitchFamily="34" charset="0"/>
              </a:rPr>
              <a:t>2. Hypothesis</a:t>
            </a:r>
            <a:r>
              <a:rPr lang="en-GB" altLang="en-US" sz="2400">
                <a:solidFill>
                  <a:srgbClr val="00B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8793" name="Rectangle 19"/>
          <p:cNvSpPr>
            <a:spLocks noChangeArrowheads="1"/>
          </p:cNvSpPr>
          <p:nvPr/>
        </p:nvSpPr>
        <p:spPr bwMode="auto">
          <a:xfrm>
            <a:off x="4737100" y="1754188"/>
            <a:ext cx="1712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Calibri" pitchFamily="34" charset="0"/>
              </a:rPr>
              <a:t>3. Research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8794" name="Rectangle 20"/>
          <p:cNvSpPr>
            <a:spLocks noChangeArrowheads="1"/>
          </p:cNvSpPr>
          <p:nvPr/>
        </p:nvSpPr>
        <p:spPr bwMode="auto">
          <a:xfrm>
            <a:off x="6284913" y="1762125"/>
            <a:ext cx="204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Calibri" pitchFamily="34" charset="0"/>
              </a:rPr>
              <a:t>4. Question(s) </a:t>
            </a:r>
            <a:endParaRPr lang="en-GB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95" name="Rectangle 21"/>
          <p:cNvSpPr>
            <a:spLocks noChangeArrowheads="1"/>
          </p:cNvSpPr>
          <p:nvPr/>
        </p:nvSpPr>
        <p:spPr bwMode="auto">
          <a:xfrm>
            <a:off x="3827463" y="2378075"/>
            <a:ext cx="171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Calibri" pitchFamily="34" charset="0"/>
              </a:rPr>
              <a:t>5. Priorities </a:t>
            </a:r>
            <a:endParaRPr lang="en-GB" altLang="en-US" sz="24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8796" name="Rectangle 22"/>
          <p:cNvSpPr>
            <a:spLocks noChangeArrowheads="1"/>
          </p:cNvSpPr>
          <p:nvPr/>
        </p:nvSpPr>
        <p:spPr bwMode="auto">
          <a:xfrm>
            <a:off x="3344863" y="2840038"/>
            <a:ext cx="268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Calibri" pitchFamily="34" charset="0"/>
              </a:rPr>
              <a:t>6. The intervention </a:t>
            </a:r>
            <a:endParaRPr lang="en-GB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97" name="Rectangle 23"/>
          <p:cNvSpPr>
            <a:spLocks noChangeArrowheads="1"/>
          </p:cNvSpPr>
          <p:nvPr/>
        </p:nvSpPr>
        <p:spPr bwMode="auto">
          <a:xfrm>
            <a:off x="3187700" y="3429000"/>
            <a:ext cx="309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C800C8"/>
                </a:solidFill>
                <a:latin typeface="Calibri" pitchFamily="34" charset="0"/>
              </a:rPr>
              <a:t>7. Evaluation methods </a:t>
            </a:r>
            <a:endParaRPr lang="en-GB" altLang="en-US" sz="2400">
              <a:solidFill>
                <a:srgbClr val="C800C8"/>
              </a:solidFill>
              <a:latin typeface="Calibri" pitchFamily="34" charset="0"/>
            </a:endParaRPr>
          </a:p>
        </p:txBody>
      </p:sp>
      <p:sp>
        <p:nvSpPr>
          <p:cNvPr id="118798" name="Rectangle 24"/>
          <p:cNvSpPr>
            <a:spLocks noChangeArrowheads="1"/>
          </p:cNvSpPr>
          <p:nvPr/>
        </p:nvSpPr>
        <p:spPr bwMode="auto">
          <a:xfrm>
            <a:off x="3670300" y="4406900"/>
            <a:ext cx="180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2F9D6B"/>
                </a:solidFill>
                <a:latin typeface="Calibri" pitchFamily="34" charset="0"/>
              </a:rPr>
              <a:t>Your Enquiry</a:t>
            </a:r>
          </a:p>
        </p:txBody>
      </p:sp>
    </p:spTree>
    <p:extLst>
      <p:ext uri="{BB962C8B-B14F-4D97-AF65-F5344CB8AC3E}">
        <p14:creationId xmlns:p14="http://schemas.microsoft.com/office/powerpoint/2010/main" val="12399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55650" y="1417638"/>
            <a:ext cx="7776790" cy="4603649"/>
          </a:xfrm>
        </p:spPr>
        <p:txBody>
          <a:bodyPr/>
          <a:lstStyle/>
          <a:p>
            <a: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  <a:t>If I do </a:t>
            </a:r>
            <a:b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b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  <a:t>will y happen?</a:t>
            </a:r>
          </a:p>
        </p:txBody>
      </p:sp>
      <p:sp>
        <p:nvSpPr>
          <p:cNvPr id="5" name="Oval 4"/>
          <p:cNvSpPr/>
          <p:nvPr/>
        </p:nvSpPr>
        <p:spPr>
          <a:xfrm>
            <a:off x="2847975" y="4441825"/>
            <a:ext cx="1593850" cy="1435100"/>
          </a:xfrm>
          <a:prstGeom prst="ellipse">
            <a:avLst/>
          </a:prstGeom>
          <a:solidFill>
            <a:srgbClr val="660066">
              <a:alpha val="0"/>
            </a:srgbClr>
          </a:solidFill>
          <a:ln w="412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400">
              <a:solidFill>
                <a:srgbClr val="FFFFD9"/>
              </a:solidFill>
            </a:endParaRPr>
          </a:p>
        </p:txBody>
      </p:sp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5867400" y="1244644"/>
            <a:ext cx="3060700" cy="3168650"/>
          </a:xfrm>
          <a:prstGeom prst="wedgeEllipseCallout">
            <a:avLst>
              <a:gd name="adj1" fmla="val -84345"/>
              <a:gd name="adj2" fmla="val 30937"/>
            </a:avLst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4725" y="1562100"/>
            <a:ext cx="20891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FFFF"/>
                </a:solidFill>
                <a:latin typeface="Calibri" pitchFamily="34" charset="0"/>
              </a:rPr>
              <a:t>What’s        the ‘y’?</a:t>
            </a: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251520" y="1408136"/>
            <a:ext cx="2952327" cy="2660974"/>
          </a:xfrm>
          <a:prstGeom prst="wedgeEllipseCallout">
            <a:avLst>
              <a:gd name="adj1" fmla="val 59768"/>
              <a:gd name="adj2" fmla="val 72842"/>
            </a:avLst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108" y="1461350"/>
            <a:ext cx="2089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FFFFFF"/>
                </a:solidFill>
                <a:latin typeface="Calibri" pitchFamily="34" charset="0"/>
              </a:rPr>
              <a:t>What’s        the </a:t>
            </a:r>
            <a:r>
              <a:rPr lang="en-GB" altLang="en-US" sz="4000" dirty="0" err="1" smtClean="0">
                <a:solidFill>
                  <a:srgbClr val="FFFFFF"/>
                </a:solidFill>
                <a:latin typeface="Calibri" pitchFamily="34" charset="0"/>
              </a:rPr>
              <a:t>EHoM</a:t>
            </a:r>
            <a:r>
              <a:rPr lang="en-GB" altLang="en-US" sz="4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altLang="en-US" sz="4000" dirty="0">
                <a:solidFill>
                  <a:srgbClr val="FFFFFF"/>
                </a:solidFill>
                <a:latin typeface="Calibri" pitchFamily="34" charset="0"/>
              </a:rPr>
              <a:t>‘y’?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76144" y="1859473"/>
            <a:ext cx="28432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FFFFFF"/>
                </a:solidFill>
                <a:latin typeface="Calibri" pitchFamily="34" charset="0"/>
              </a:rPr>
              <a:t>What might you do – the ‘x’?     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3141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 smtClean="0"/>
              <a:t>Your research question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107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Formulating your enquiry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In pairs, share the </a:t>
            </a:r>
            <a:r>
              <a:rPr lang="en-GB" altLang="en-US" dirty="0" err="1" smtClean="0"/>
              <a:t>EHoM</a:t>
            </a:r>
            <a:r>
              <a:rPr lang="en-GB" altLang="en-US" dirty="0" smtClean="0"/>
              <a:t> issues that currently interest you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Use the Teacher Enquiry Funnel Diagram as a prompt 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Take it in turns to talk through the </a:t>
            </a:r>
            <a:r>
              <a:rPr lang="en-GB" altLang="en-US" b="1" dirty="0" smtClean="0"/>
              <a:t>processes 1- 4 </a:t>
            </a:r>
            <a:r>
              <a:rPr lang="en-GB" altLang="en-US" dirty="0" smtClean="0"/>
              <a:t>on the funnel diagram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Based on the above discussion, </a:t>
            </a:r>
            <a:r>
              <a:rPr lang="en-GB" altLang="en-US" dirty="0"/>
              <a:t>t</a:t>
            </a:r>
            <a:r>
              <a:rPr lang="en-GB" altLang="en-US" dirty="0" smtClean="0"/>
              <a:t>ry stating a research question in the format -  </a:t>
            </a:r>
            <a:endParaRPr lang="en-GB" altLang="en-US" dirty="0"/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GB" altLang="en-US" dirty="0" smtClean="0">
                <a:solidFill>
                  <a:srgbClr val="FF0000"/>
                </a:solidFill>
              </a:rPr>
              <a:t>	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‘If I do X will Y happen?’</a:t>
            </a:r>
          </a:p>
        </p:txBody>
      </p:sp>
    </p:spTree>
    <p:extLst>
      <p:ext uri="{BB962C8B-B14F-4D97-AF65-F5344CB8AC3E}">
        <p14:creationId xmlns:p14="http://schemas.microsoft.com/office/powerpoint/2010/main" val="10984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Decide on an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en-US" sz="2400" dirty="0"/>
              <a:t>You could</a:t>
            </a:r>
            <a:r>
              <a:rPr lang="en-US" alt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en-US" sz="2400" b="1" dirty="0" smtClean="0"/>
              <a:t>Create </a:t>
            </a:r>
            <a:r>
              <a:rPr lang="en-US" altLang="en-US" sz="2400" b="1" dirty="0"/>
              <a:t>the climate, </a:t>
            </a:r>
            <a:r>
              <a:rPr lang="en-US" altLang="en-US" sz="2400" b="1" dirty="0" err="1"/>
              <a:t>eg</a:t>
            </a:r>
            <a:r>
              <a:rPr lang="en-US" altLang="en-US" sz="2400" dirty="0"/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en-US" sz="2400" dirty="0"/>
              <a:t>Deliberately use different language with </a:t>
            </a:r>
            <a:r>
              <a:rPr lang="en-US" altLang="en-US" sz="2400" dirty="0" smtClean="0"/>
              <a:t>students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en-US" sz="2400" dirty="0"/>
              <a:t>Role-model the habit yourself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en-US" sz="2400" b="1" dirty="0"/>
              <a:t>Teach differently, </a:t>
            </a:r>
            <a:r>
              <a:rPr lang="en-US" altLang="en-US" sz="2400" b="1" dirty="0" err="1"/>
              <a:t>eg</a:t>
            </a:r>
            <a:r>
              <a:rPr lang="en-US" altLang="en-US" sz="2400" b="1" dirty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en-US" sz="2400" dirty="0"/>
              <a:t>Try out some new tools, methods or materials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en-US" sz="2400" dirty="0"/>
              <a:t>Not do things </a:t>
            </a:r>
            <a:r>
              <a:rPr lang="en-US" altLang="en-US" sz="2400" dirty="0" smtClean="0"/>
              <a:t>you would </a:t>
            </a:r>
            <a:r>
              <a:rPr lang="en-US" altLang="en-US" sz="2400" dirty="0"/>
              <a:t>normally do,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: try not answering </a:t>
            </a:r>
            <a:r>
              <a:rPr lang="en-US" altLang="en-US" sz="2400" dirty="0" smtClean="0"/>
              <a:t>students’ basic </a:t>
            </a:r>
            <a:r>
              <a:rPr lang="en-US" altLang="en-US" sz="2400" dirty="0"/>
              <a:t>questions but </a:t>
            </a:r>
            <a:r>
              <a:rPr lang="en-US" altLang="en-US" sz="2400" dirty="0" smtClean="0"/>
              <a:t>suggest </a:t>
            </a:r>
            <a:r>
              <a:rPr lang="en-US" altLang="en-US" sz="2400" dirty="0"/>
              <a:t>three things that they can </a:t>
            </a:r>
            <a:r>
              <a:rPr lang="en-US" altLang="en-US" sz="2400" dirty="0" smtClean="0"/>
              <a:t>do </a:t>
            </a:r>
            <a:r>
              <a:rPr lang="en-US" altLang="en-US" sz="2400" dirty="0"/>
              <a:t>to work things out for themselves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en-US" sz="2400" b="1" dirty="0"/>
              <a:t>Build learner engagement, </a:t>
            </a:r>
            <a:r>
              <a:rPr lang="en-US" altLang="en-US" sz="2400" b="1" dirty="0" err="1"/>
              <a:t>eg</a:t>
            </a:r>
            <a:r>
              <a:rPr lang="en-US" altLang="en-US" sz="2400" b="1" dirty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en-US" sz="2400" dirty="0"/>
              <a:t>Give </a:t>
            </a:r>
            <a:r>
              <a:rPr lang="en-US" altLang="en-US" sz="2400" dirty="0" smtClean="0"/>
              <a:t>students roles </a:t>
            </a:r>
            <a:r>
              <a:rPr lang="en-US" altLang="en-US" sz="2400" dirty="0"/>
              <a:t>which they do not normally have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en-US" sz="2400" dirty="0"/>
              <a:t>‘Train’ </a:t>
            </a:r>
            <a:r>
              <a:rPr lang="en-US" altLang="en-US" sz="2400" dirty="0" smtClean="0"/>
              <a:t>students to </a:t>
            </a:r>
            <a:r>
              <a:rPr lang="en-US" altLang="en-US" sz="2400" dirty="0"/>
              <a:t>coach other </a:t>
            </a:r>
            <a:r>
              <a:rPr lang="en-US" altLang="en-US" sz="2400" dirty="0" smtClean="0"/>
              <a:t>students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en-US" sz="2400" dirty="0"/>
              <a:t>Offer </a:t>
            </a:r>
            <a:r>
              <a:rPr lang="en-US" altLang="en-US" sz="2400" dirty="0" smtClean="0"/>
              <a:t>students choices </a:t>
            </a:r>
            <a:r>
              <a:rPr lang="en-US" altLang="en-US" sz="2400" dirty="0"/>
              <a:t>about their learning that they do not </a:t>
            </a:r>
            <a:r>
              <a:rPr lang="en-US" altLang="en-US" sz="2400" dirty="0" smtClean="0"/>
              <a:t>normally have.</a:t>
            </a:r>
            <a:endParaRPr lang="en-US" alt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20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for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84576"/>
          </a:xfrm>
        </p:spPr>
        <p:txBody>
          <a:bodyPr/>
          <a:lstStyle/>
          <a:p>
            <a:r>
              <a:rPr lang="en-GB" sz="2800" dirty="0" smtClean="0"/>
              <a:t>Project partners and overview of project outcomes 2014/15</a:t>
            </a:r>
          </a:p>
          <a:p>
            <a:r>
              <a:rPr lang="en-GB" sz="2800" dirty="0" smtClean="0"/>
              <a:t>Aims for 2015/16</a:t>
            </a:r>
          </a:p>
          <a:p>
            <a:pPr lvl="0"/>
            <a:r>
              <a:rPr lang="en-GB" sz="2800" dirty="0" smtClean="0"/>
              <a:t>Selecting and developing Engineering Habits of Mind</a:t>
            </a:r>
          </a:p>
          <a:p>
            <a:pPr lvl="0"/>
            <a:r>
              <a:rPr lang="en-GB" sz="2800" dirty="0" smtClean="0"/>
              <a:t>Action research – what </a:t>
            </a:r>
            <a:r>
              <a:rPr lang="en-GB" sz="2800" dirty="0"/>
              <a:t>it is and how it </a:t>
            </a:r>
            <a:r>
              <a:rPr lang="en-GB" sz="2800" dirty="0" smtClean="0"/>
              <a:t>works</a:t>
            </a:r>
          </a:p>
          <a:p>
            <a:pPr lvl="0"/>
            <a:r>
              <a:rPr lang="en-GB" sz="2800" dirty="0" smtClean="0"/>
              <a:t>Generate a research question for implementing </a:t>
            </a:r>
            <a:r>
              <a:rPr lang="en-GB" sz="2800" dirty="0" err="1" smtClean="0"/>
              <a:t>EHoM</a:t>
            </a:r>
            <a:r>
              <a:rPr lang="en-GB" sz="2800" dirty="0" smtClean="0"/>
              <a:t> in your classrooms</a:t>
            </a:r>
          </a:p>
          <a:p>
            <a:pPr lvl="0"/>
            <a:r>
              <a:rPr lang="en-GB" sz="2800" dirty="0" smtClean="0"/>
              <a:t>Discuss an intervention and consider evaluation methods to report on outcomes</a:t>
            </a:r>
          </a:p>
          <a:p>
            <a:pPr lvl="0"/>
            <a:r>
              <a:rPr lang="en-GB" sz="2800" dirty="0" smtClean="0"/>
              <a:t>Outputs and timescales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10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 smtClean="0"/>
              <a:t>Evaluation:</a:t>
            </a:r>
            <a:r>
              <a:rPr lang="en-GB" altLang="en-US" sz="4000" dirty="0" smtClean="0"/>
              <a:t> </a:t>
            </a:r>
            <a:r>
              <a:rPr lang="en-GB" altLang="en-US" sz="3600" dirty="0" smtClean="0"/>
              <a:t>or - </a:t>
            </a:r>
            <a:r>
              <a:rPr lang="en-GB" altLang="en-US" sz="3600" b="1" dirty="0" smtClean="0"/>
              <a:t>How will you notice the changes in your learners? </a:t>
            </a:r>
          </a:p>
        </p:txBody>
      </p:sp>
      <p:sp>
        <p:nvSpPr>
          <p:cNvPr id="4" name="Left-Right Arrow 3"/>
          <p:cNvSpPr/>
          <p:nvPr/>
        </p:nvSpPr>
        <p:spPr bwMode="auto">
          <a:xfrm>
            <a:off x="531813" y="2527300"/>
            <a:ext cx="7200900" cy="12954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2884" name="TextBox 4"/>
          <p:cNvSpPr txBox="1">
            <a:spLocks noChangeArrowheads="1"/>
          </p:cNvSpPr>
          <p:nvPr/>
        </p:nvSpPr>
        <p:spPr bwMode="auto">
          <a:xfrm>
            <a:off x="523875" y="1604963"/>
            <a:ext cx="2306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dirty="0" smtClean="0">
                <a:latin typeface="+mn-lt"/>
              </a:rPr>
              <a:t>Collect and </a:t>
            </a:r>
          </a:p>
          <a:p>
            <a:pPr algn="ctr">
              <a:defRPr/>
            </a:pPr>
            <a:r>
              <a:rPr lang="en-GB" altLang="en-US" dirty="0" smtClean="0">
                <a:latin typeface="+mn-lt"/>
              </a:rPr>
              <a:t>count numbers </a:t>
            </a:r>
          </a:p>
        </p:txBody>
      </p:sp>
      <p:sp>
        <p:nvSpPr>
          <p:cNvPr id="122885" name="TextBox 5"/>
          <p:cNvSpPr txBox="1">
            <a:spLocks noChangeArrowheads="1"/>
          </p:cNvSpPr>
          <p:nvPr/>
        </p:nvSpPr>
        <p:spPr bwMode="auto">
          <a:xfrm>
            <a:off x="5608638" y="1614806"/>
            <a:ext cx="2154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dirty="0" smtClean="0">
                <a:latin typeface="+mn-lt"/>
              </a:rPr>
              <a:t>Collect and </a:t>
            </a:r>
          </a:p>
          <a:p>
            <a:pPr algn="ctr">
              <a:defRPr/>
            </a:pPr>
            <a:r>
              <a:rPr lang="en-GB" altLang="en-US" dirty="0" smtClean="0">
                <a:latin typeface="+mn-lt"/>
              </a:rPr>
              <a:t>analyse words</a:t>
            </a:r>
          </a:p>
        </p:txBody>
      </p:sp>
      <p:sp>
        <p:nvSpPr>
          <p:cNvPr id="122886" name="TextBox 6"/>
          <p:cNvSpPr txBox="1">
            <a:spLocks noChangeArrowheads="1"/>
          </p:cNvSpPr>
          <p:nvPr/>
        </p:nvSpPr>
        <p:spPr bwMode="auto">
          <a:xfrm>
            <a:off x="3059832" y="1605498"/>
            <a:ext cx="2273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dirty="0" smtClean="0">
                <a:latin typeface="+mn-lt"/>
              </a:rPr>
              <a:t>Observations</a:t>
            </a:r>
          </a:p>
          <a:p>
            <a:pPr algn="ctr">
              <a:defRPr/>
            </a:pPr>
            <a:r>
              <a:rPr lang="en-GB" altLang="en-US" dirty="0" smtClean="0">
                <a:latin typeface="+mn-lt"/>
              </a:rPr>
              <a:t> and reflections</a:t>
            </a:r>
          </a:p>
        </p:txBody>
      </p:sp>
      <p:pic>
        <p:nvPicPr>
          <p:cNvPr id="58375" name="Picture 8" descr="C:\Users\Janet\AppData\Local\Microsoft\Windows\Temporary Internet Files\Content.IE5\JPKKXB3K\MM90028387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67138"/>
            <a:ext cx="231616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7" descr="C:\Users\Janet\AppData\Local\Microsoft\Windows\Temporary Internet Files\Content.IE5\KDIG2ZCO\MC9001569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944938"/>
            <a:ext cx="1390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0" descr="C:\Users\Janet\AppData\Local\Microsoft\Windows\Temporary Internet Files\Content.IE5\KDIG2ZCO\MC9000890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21100"/>
            <a:ext cx="1628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3" descr="C:\Users\janet.hanson\AppData\Local\Microsoft\Windows\Temporary Internet Files\Content.IE5\5QHI2Z3S\MC9000889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905250"/>
            <a:ext cx="11763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266" y="5414963"/>
            <a:ext cx="212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+mn-lt"/>
              </a:rPr>
              <a:t>Observation grids, photos, logs </a:t>
            </a:r>
            <a:endParaRPr lang="en-GB" dirty="0">
              <a:latin typeface="+mn-lt"/>
            </a:endParaRPr>
          </a:p>
          <a:p>
            <a:pPr algn="ctr">
              <a:defRPr/>
            </a:pPr>
            <a:r>
              <a:rPr lang="en-GB" dirty="0">
                <a:latin typeface="+mn-lt"/>
              </a:rPr>
              <a:t>and diaries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3813" y="5556250"/>
            <a:ext cx="13033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dirty="0">
                <a:latin typeface="+mn-lt"/>
              </a:rPr>
              <a:t>Surveys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75" y="5326063"/>
            <a:ext cx="21812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latin typeface="+mn-lt"/>
              </a:rPr>
              <a:t>School data: </a:t>
            </a:r>
          </a:p>
          <a:p>
            <a:pPr algn="ctr">
              <a:defRPr/>
            </a:pPr>
            <a:r>
              <a:rPr lang="en-GB" altLang="en-US" dirty="0">
                <a:latin typeface="+mn-lt"/>
              </a:rPr>
              <a:t>attainment, </a:t>
            </a:r>
          </a:p>
          <a:p>
            <a:pPr algn="ctr">
              <a:defRPr/>
            </a:pPr>
            <a:r>
              <a:rPr lang="en-GB" altLang="en-US" dirty="0">
                <a:latin typeface="+mn-lt"/>
              </a:rPr>
              <a:t>attendance, tests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156325" y="5568950"/>
            <a:ext cx="1819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latin typeface="+mn-lt"/>
              </a:rPr>
              <a:t>Interviews and focus groups</a:t>
            </a:r>
          </a:p>
        </p:txBody>
      </p:sp>
      <p:sp>
        <p:nvSpPr>
          <p:cNvPr id="57360" name="TextBox 5"/>
          <p:cNvSpPr txBox="1">
            <a:spLocks noChangeArrowheads="1"/>
          </p:cNvSpPr>
          <p:nvPr/>
        </p:nvSpPr>
        <p:spPr bwMode="auto">
          <a:xfrm>
            <a:off x="207963" y="1919288"/>
            <a:ext cx="323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316E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316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316E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HARD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 DATA</a:t>
            </a:r>
          </a:p>
        </p:txBody>
      </p:sp>
      <p:sp>
        <p:nvSpPr>
          <p:cNvPr id="57361" name="TextBox 6"/>
          <p:cNvSpPr txBox="1">
            <a:spLocks noChangeArrowheads="1"/>
          </p:cNvSpPr>
          <p:nvPr/>
        </p:nvSpPr>
        <p:spPr bwMode="auto">
          <a:xfrm>
            <a:off x="7762875" y="2020888"/>
            <a:ext cx="4000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316E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316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316E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SOFT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  DATA</a:t>
            </a:r>
          </a:p>
        </p:txBody>
      </p:sp>
    </p:spTree>
    <p:extLst>
      <p:ext uri="{BB962C8B-B14F-4D97-AF65-F5344CB8AC3E}">
        <p14:creationId xmlns:p14="http://schemas.microsoft.com/office/powerpoint/2010/main" val="10630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  <p:bldP spid="122886" grpId="0"/>
      <p:bldP spid="2" grpId="0"/>
      <p:bldP spid="3" grpId="0"/>
      <p:bldP spid="5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Believable evaluation: triangulation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03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7504" y="2852936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topic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89876" y="3094527"/>
            <a:ext cx="2182124" cy="1054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altLang="en-US" sz="4000" dirty="0" smtClean="0"/>
              <a:t>Teachers’ findings 2014/15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Changing the way you do things requires </a:t>
            </a:r>
            <a:r>
              <a:rPr lang="en-GB" sz="2400" dirty="0" smtClean="0"/>
              <a:t>planning; make </a:t>
            </a:r>
            <a:r>
              <a:rPr lang="en-GB" sz="2400" dirty="0"/>
              <a:t>sure students are clear about the </a:t>
            </a:r>
            <a:r>
              <a:rPr lang="en-GB" sz="2400" dirty="0" smtClean="0"/>
              <a:t>task; use scaffolding at the beginning, then stand back;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C800C8"/>
                </a:solidFill>
              </a:rPr>
              <a:t>Several teachers reported that students marked themselves more harshly on self report surveys after the intervention, but, as one noted: </a:t>
            </a:r>
            <a:r>
              <a:rPr lang="en-GB" sz="2400" i="1" dirty="0" smtClean="0">
                <a:solidFill>
                  <a:srgbClr val="C800C8"/>
                </a:solidFill>
              </a:rPr>
              <a:t>‘they </a:t>
            </a:r>
            <a:r>
              <a:rPr lang="en-GB" sz="2400" i="1" dirty="0">
                <a:solidFill>
                  <a:srgbClr val="C800C8"/>
                </a:solidFill>
              </a:rPr>
              <a:t>may have simply moved the goalpost of what they perceived to be a 5 in </a:t>
            </a:r>
            <a:r>
              <a:rPr lang="en-GB" sz="2400" i="1" dirty="0" smtClean="0">
                <a:solidFill>
                  <a:srgbClr val="C800C8"/>
                </a:solidFill>
              </a:rPr>
              <a:t>persistence’.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However, the teachers noted that they:</a:t>
            </a:r>
            <a:r>
              <a:rPr lang="en-GB" sz="2000" dirty="0" smtClean="0"/>
              <a:t> </a:t>
            </a:r>
            <a:r>
              <a:rPr lang="en-GB" sz="2400" i="1" dirty="0" smtClean="0"/>
              <a:t>‘could </a:t>
            </a:r>
            <a:r>
              <a:rPr lang="en-GB" sz="2400" i="1" dirty="0"/>
              <a:t>see that </a:t>
            </a:r>
            <a:r>
              <a:rPr lang="en-GB" sz="2400" i="1" dirty="0" smtClean="0"/>
              <a:t>their (students’) </a:t>
            </a:r>
            <a:r>
              <a:rPr lang="en-GB" sz="2400" i="1" dirty="0"/>
              <a:t>task outcomes had </a:t>
            </a:r>
            <a:r>
              <a:rPr lang="en-GB" sz="2400" i="1" dirty="0" smtClean="0"/>
              <a:t>improved’  </a:t>
            </a:r>
            <a:r>
              <a:rPr lang="en-GB" sz="2400" dirty="0" smtClean="0"/>
              <a:t>and</a:t>
            </a:r>
            <a:r>
              <a:rPr lang="en-GB" sz="2400" i="1" dirty="0" smtClean="0"/>
              <a:t> ‘a </a:t>
            </a:r>
            <a:r>
              <a:rPr lang="en-GB" sz="2400" i="1" dirty="0"/>
              <a:t>0.5 on average grade improvement per </a:t>
            </a:r>
            <a:r>
              <a:rPr lang="en-GB" sz="2400" i="1" dirty="0" smtClean="0"/>
              <a:t>student </a:t>
            </a:r>
            <a:r>
              <a:rPr lang="en-GB" sz="2400" i="1" dirty="0"/>
              <a:t>in test </a:t>
            </a:r>
            <a:r>
              <a:rPr lang="en-GB" sz="2400" i="1" dirty="0" smtClean="0"/>
              <a:t>score</a:t>
            </a:r>
            <a:r>
              <a:rPr lang="en-GB" sz="2400" dirty="0" smtClean="0"/>
              <a:t>’.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C800C8"/>
                </a:solidFill>
              </a:rPr>
              <a:t>Teachers also noted students’ changed behaviours: </a:t>
            </a:r>
          </a:p>
          <a:p>
            <a:pPr marL="685800"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C800C8"/>
                </a:solidFill>
              </a:rPr>
              <a:t>‘</a:t>
            </a:r>
            <a:r>
              <a:rPr lang="en-GB" sz="2000" i="1" dirty="0">
                <a:solidFill>
                  <a:srgbClr val="C800C8"/>
                </a:solidFill>
              </a:rPr>
              <a:t>T</a:t>
            </a:r>
            <a:r>
              <a:rPr lang="en-GB" sz="2000" i="1" dirty="0" smtClean="0">
                <a:solidFill>
                  <a:srgbClr val="C800C8"/>
                </a:solidFill>
              </a:rPr>
              <a:t>heir </a:t>
            </a:r>
            <a:r>
              <a:rPr lang="en-GB" sz="2000" i="1" dirty="0" err="1">
                <a:solidFill>
                  <a:srgbClr val="C800C8"/>
                </a:solidFill>
              </a:rPr>
              <a:t>mindset</a:t>
            </a:r>
            <a:r>
              <a:rPr lang="en-GB" sz="2000" i="1" dirty="0">
                <a:solidFill>
                  <a:srgbClr val="C800C8"/>
                </a:solidFill>
              </a:rPr>
              <a:t> changed, they accepted from the start that problems needed to be worked </a:t>
            </a:r>
            <a:r>
              <a:rPr lang="en-GB" sz="2000" i="1" dirty="0" smtClean="0">
                <a:solidFill>
                  <a:srgbClr val="C800C8"/>
                </a:solidFill>
              </a:rPr>
              <a:t>at’</a:t>
            </a:r>
          </a:p>
          <a:p>
            <a:pPr marL="685800"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C800C8"/>
                </a:solidFill>
              </a:rPr>
              <a:t>‘</a:t>
            </a:r>
            <a:r>
              <a:rPr lang="en-GB" sz="2000" i="1" dirty="0" smtClean="0">
                <a:solidFill>
                  <a:srgbClr val="C800C8"/>
                </a:solidFill>
              </a:rPr>
              <a:t>They </a:t>
            </a:r>
            <a:r>
              <a:rPr lang="en-GB" sz="2000" i="1" dirty="0">
                <a:solidFill>
                  <a:srgbClr val="C800C8"/>
                </a:solidFill>
              </a:rPr>
              <a:t>asked intelligent </a:t>
            </a:r>
            <a:r>
              <a:rPr lang="en-GB" sz="2000" i="1" dirty="0" smtClean="0">
                <a:solidFill>
                  <a:srgbClr val="C800C8"/>
                </a:solidFill>
              </a:rPr>
              <a:t>questions’ </a:t>
            </a:r>
          </a:p>
          <a:p>
            <a:pPr marL="685800" lvl="1" eaLnBrk="1" hangingPunct="1">
              <a:lnSpc>
                <a:spcPct val="90000"/>
              </a:lnSpc>
              <a:defRPr/>
            </a:pPr>
            <a:r>
              <a:rPr lang="en-GB" sz="2000" i="1" dirty="0" smtClean="0">
                <a:solidFill>
                  <a:srgbClr val="C800C8"/>
                </a:solidFill>
              </a:rPr>
              <a:t>‘Learners </a:t>
            </a:r>
            <a:r>
              <a:rPr lang="en-GB" sz="2000" i="1" dirty="0">
                <a:solidFill>
                  <a:srgbClr val="C800C8"/>
                </a:solidFill>
              </a:rPr>
              <a:t>stayed on task and learning actually </a:t>
            </a:r>
            <a:r>
              <a:rPr lang="en-GB" sz="2000" i="1" dirty="0" smtClean="0">
                <a:solidFill>
                  <a:srgbClr val="C800C8"/>
                </a:solidFill>
              </a:rPr>
              <a:t>happened’.</a:t>
            </a:r>
          </a:p>
          <a:p>
            <a:pPr marL="285750" eaLnBrk="1" hangingPunct="1">
              <a:lnSpc>
                <a:spcPct val="90000"/>
              </a:lnSpc>
              <a:defRPr/>
            </a:pPr>
            <a:endParaRPr lang="en-GB" sz="2400" i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198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/>
              <a:t>Select evaluation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513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In your group consider the possible research methods in 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the handout Action </a:t>
            </a:r>
            <a:r>
              <a:rPr lang="en-US" altLang="en-US" sz="2800" b="1" dirty="0">
                <a:solidFill>
                  <a:srgbClr val="00B050"/>
                </a:solidFill>
              </a:rPr>
              <a:t>Research Evaluation 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Methods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Choose up to 5 methods that seem to be useful for your action research </a:t>
            </a:r>
            <a:r>
              <a:rPr lang="en-US" altLang="en-US" sz="2800" dirty="0" smtClean="0"/>
              <a:t>project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Share them with the rest of the group and reduce them to just three you plan to </a:t>
            </a:r>
            <a:r>
              <a:rPr lang="en-US" altLang="en-US" sz="2800" dirty="0" smtClean="0"/>
              <a:t>use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Choose those which you can integrate into a busy teaching </a:t>
            </a:r>
            <a:r>
              <a:rPr lang="en-US" altLang="en-US" sz="2800" dirty="0" smtClean="0"/>
              <a:t>life</a:t>
            </a:r>
            <a:endParaRPr lang="en-US" altLang="en-US" sz="2800" dirty="0"/>
          </a:p>
          <a:p>
            <a:pPr>
              <a:defRPr/>
            </a:pPr>
            <a:r>
              <a:rPr lang="en-GB" sz="2800" dirty="0" smtClean="0"/>
              <a:t>Also discuss how you might track and record progression in the development of an </a:t>
            </a:r>
            <a:r>
              <a:rPr lang="en-GB" sz="2800" dirty="0" err="1" smtClean="0"/>
              <a:t>EHoM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56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8352" r="25385" b="21646"/>
          <a:stretch/>
        </p:blipFill>
        <p:spPr bwMode="auto">
          <a:xfrm>
            <a:off x="-10367" y="422945"/>
            <a:ext cx="9154367" cy="643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7912"/>
            <a:ext cx="7632848" cy="490066"/>
          </a:xfrm>
        </p:spPr>
        <p:txBody>
          <a:bodyPr/>
          <a:lstStyle/>
          <a:p>
            <a:r>
              <a:rPr lang="en-GB" sz="3200" dirty="0" smtClean="0"/>
              <a:t>Project group pages on </a:t>
            </a:r>
            <a:r>
              <a:rPr lang="en-GB" sz="3200" dirty="0" err="1" smtClean="0"/>
              <a:t>eedNET</a:t>
            </a:r>
            <a:r>
              <a:rPr lang="en-GB" sz="3200" dirty="0" smtClean="0"/>
              <a:t> website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44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Gaining access to </a:t>
            </a:r>
            <a:r>
              <a:rPr lang="en-GB" dirty="0" err="1" smtClean="0"/>
              <a:t>eedNET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0" y="1124744"/>
            <a:ext cx="8399853" cy="503389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0090" t="7229" r="10542" b="3614"/>
          <a:stretch/>
        </p:blipFill>
        <p:spPr bwMode="auto">
          <a:xfrm>
            <a:off x="345287" y="1063778"/>
            <a:ext cx="590465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6498982" y="2348880"/>
            <a:ext cx="2033458" cy="648072"/>
          </a:xfrm>
          <a:prstGeom prst="wedgeRectCallout">
            <a:avLst>
              <a:gd name="adj1" fmla="val -105101"/>
              <a:gd name="adj2" fmla="val 973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/>
              <a:t>Click on Join now </a:t>
            </a:r>
          </a:p>
          <a:p>
            <a:pPr algn="ctr"/>
            <a:r>
              <a:rPr lang="en-GB" dirty="0"/>
              <a:t>button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2349" t="5060" r="30121" b="17350"/>
          <a:stretch/>
        </p:blipFill>
        <p:spPr bwMode="auto">
          <a:xfrm>
            <a:off x="251520" y="3501008"/>
            <a:ext cx="3888432" cy="316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ular Callout 7"/>
          <p:cNvSpPr/>
          <p:nvPr/>
        </p:nvSpPr>
        <p:spPr bwMode="auto">
          <a:xfrm>
            <a:off x="6671084" y="3332030"/>
            <a:ext cx="1861356" cy="1249098"/>
          </a:xfrm>
          <a:prstGeom prst="wedgeRectCallout">
            <a:avLst>
              <a:gd name="adj1" fmla="val -237669"/>
              <a:gd name="adj2" fmla="val 628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Select membership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level (Secondary/FE)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076056" y="5015834"/>
            <a:ext cx="3888432" cy="1509510"/>
          </a:xfrm>
          <a:prstGeom prst="wedgeRectCallout">
            <a:avLst>
              <a:gd name="adj1" fmla="val -50192"/>
              <a:gd name="adj2" fmla="val 327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Enter your work email on next page. </a:t>
            </a:r>
            <a:r>
              <a:rPr lang="en-GB" dirty="0"/>
              <a:t>Your membership will be approved and you will receive a welcome message from the </a:t>
            </a:r>
            <a:r>
              <a:rPr lang="en-GB" dirty="0" err="1"/>
              <a:t>eedNET</a:t>
            </a:r>
            <a:r>
              <a:rPr lang="en-GB" dirty="0"/>
              <a:t> administrator, Naomi </a:t>
            </a:r>
            <a:r>
              <a:rPr lang="en-GB" dirty="0" smtClean="0"/>
              <a:t>Irving.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99992" y="980728"/>
            <a:ext cx="2171092" cy="42100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020272" y="1063778"/>
            <a:ext cx="2016224" cy="853054"/>
          </a:xfrm>
          <a:prstGeom prst="wedgeRectCallout">
            <a:avLst>
              <a:gd name="adj1" fmla="val -74831"/>
              <a:gd name="adj2" fmla="val -201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 in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your email and create own password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altLang="en-US" sz="4000" dirty="0" smtClean="0"/>
              <a:t>Next steps and timescale 2015/16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32859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/>
              <a:t>Develop your action plans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/>
              <a:t>Send to Janet </a:t>
            </a:r>
            <a:r>
              <a:rPr lang="en-GB" sz="2400" dirty="0"/>
              <a:t>Hanson for feedback by </a:t>
            </a:r>
            <a:r>
              <a:rPr lang="en-GB" sz="2400" b="1" dirty="0" smtClean="0">
                <a:solidFill>
                  <a:srgbClr val="C800C8"/>
                </a:solidFill>
              </a:rPr>
              <a:t>October </a:t>
            </a:r>
            <a:r>
              <a:rPr lang="en-GB" sz="2400" b="1" dirty="0">
                <a:solidFill>
                  <a:srgbClr val="C800C8"/>
                </a:solidFill>
              </a:rPr>
              <a:t>30</a:t>
            </a:r>
            <a:r>
              <a:rPr lang="en-GB" sz="2400" b="1" baseline="30000" dirty="0">
                <a:solidFill>
                  <a:srgbClr val="C800C8"/>
                </a:solidFill>
              </a:rPr>
              <a:t>th </a:t>
            </a:r>
            <a:endParaRPr lang="en-GB" sz="24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/>
              <a:t>(</a:t>
            </a:r>
            <a:r>
              <a:rPr lang="en-GB" sz="2400" dirty="0" smtClean="0">
                <a:hlinkClick r:id="rId3"/>
              </a:rPr>
              <a:t>janet.hanson@winchester.ac.uk</a:t>
            </a:r>
            <a:r>
              <a:rPr lang="en-GB" sz="2400" dirty="0" smtClean="0"/>
              <a:t>)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November – December </a:t>
            </a:r>
            <a:r>
              <a:rPr lang="en-GB" sz="2400" dirty="0" err="1" smtClean="0"/>
              <a:t>EHoM</a:t>
            </a:r>
            <a:r>
              <a:rPr lang="en-GB" sz="2400" dirty="0" smtClean="0"/>
              <a:t> activity underway (around 6 weeks)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C800C8"/>
                </a:solidFill>
              </a:rPr>
              <a:t>09 December </a:t>
            </a:r>
            <a:r>
              <a:rPr lang="en-GB" sz="2400" i="1" dirty="0" smtClean="0"/>
              <a:t>‘Coaching and Check-in</a:t>
            </a:r>
            <a:r>
              <a:rPr lang="en-GB" sz="2400" dirty="0" smtClean="0"/>
              <a:t>’ Workshop at University of Winchester 16.30-19.00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January – review your findings – time for another round of activity and review in January – February?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Late May/June dissemination conference in London (tbc)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C800C8"/>
                </a:solidFill>
              </a:rPr>
              <a:t>July 6</a:t>
            </a:r>
            <a:r>
              <a:rPr lang="en-GB" sz="2400" b="1" baseline="30000" dirty="0" smtClean="0">
                <a:solidFill>
                  <a:srgbClr val="C800C8"/>
                </a:solidFill>
              </a:rPr>
              <a:t>th</a:t>
            </a:r>
            <a:r>
              <a:rPr lang="en-GB" sz="2400" b="1" dirty="0" smtClean="0">
                <a:solidFill>
                  <a:srgbClr val="C800C8"/>
                </a:solidFill>
              </a:rPr>
              <a:t> </a:t>
            </a:r>
            <a:r>
              <a:rPr lang="en-GB" sz="2400" dirty="0" smtClean="0"/>
              <a:t>- virtual link up with Manchester for conference within European City of Science celebrations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Internal Activate celebratory event? </a:t>
            </a:r>
            <a:endParaRPr lang="en-GB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623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ubtitle 2"/>
          <p:cNvSpPr>
            <a:spLocks noGrp="1"/>
          </p:cNvSpPr>
          <p:nvPr>
            <p:ph type="subTitle" idx="4294967295"/>
          </p:nvPr>
        </p:nvSpPr>
        <p:spPr>
          <a:xfrm>
            <a:off x="530225" y="2222243"/>
            <a:ext cx="8218239" cy="3034832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Thank  you for participating</a:t>
            </a:r>
          </a:p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Any questions? </a:t>
            </a:r>
          </a:p>
          <a:p>
            <a:pPr marL="0" indent="0" algn="ctr">
              <a:buNone/>
            </a:pP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</a:rPr>
              <a:t> </a:t>
            </a:r>
            <a:r>
              <a:rPr lang="en-GB" altLang="en-US" sz="2800" dirty="0" smtClean="0">
                <a:latin typeface="+mj-lt"/>
              </a:rPr>
              <a:t> </a:t>
            </a:r>
            <a:r>
              <a:rPr lang="en-GB" altLang="en-US" sz="2800" dirty="0" smtClean="0">
                <a:latin typeface="+mj-lt"/>
                <a:hlinkClick r:id="rId4"/>
              </a:rPr>
              <a:t>janet.hanson@winchester.ac.uk</a:t>
            </a:r>
            <a:r>
              <a:rPr lang="en-GB" altLang="en-US" sz="2800" dirty="0" smtClean="0">
                <a:latin typeface="+mj-lt"/>
              </a:rPr>
              <a:t>                                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http://www.etrust.org.uk/_db/_images/RAEng_logo_2012120610061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7219"/>
            <a:ext cx="1962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80" y="1175956"/>
            <a:ext cx="182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4269"/>
            <a:ext cx="189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86" y="5013176"/>
            <a:ext cx="1914121" cy="93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0" y="5257075"/>
            <a:ext cx="1747872" cy="611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3937317" y="5257075"/>
            <a:ext cx="1250315" cy="6118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129935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ubtitle 2"/>
          <p:cNvSpPr>
            <a:spLocks noGrp="1"/>
          </p:cNvSpPr>
          <p:nvPr>
            <p:ph type="subTitle" idx="4294967295"/>
          </p:nvPr>
        </p:nvSpPr>
        <p:spPr>
          <a:xfrm>
            <a:off x="530225" y="2222243"/>
            <a:ext cx="8218239" cy="303483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4"/>
              </a:rPr>
              <a:t>http</a:t>
            </a:r>
            <a:r>
              <a:rPr lang="en-GB" sz="2800" dirty="0">
                <a:latin typeface="+mj-lt"/>
                <a:hlinkClick r:id="rId4"/>
              </a:rPr>
              <a:t>://www.expansiveeducation.net/TLaB</a:t>
            </a: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4"/>
              </a:rPr>
              <a:t>www.winchester.ac.uk/realworldlearning</a:t>
            </a: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5"/>
              </a:rPr>
              <a:t>www.raeng.org.uk/thinkinglikeanengineer</a:t>
            </a: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6"/>
              </a:rPr>
              <a:t>www.educatingruby.org</a:t>
            </a:r>
            <a:endParaRPr lang="en-GB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+mj-lt"/>
                <a:hlinkClick r:id="rId7"/>
              </a:rPr>
              <a:t>Tinker Tailor Robot Pi </a:t>
            </a:r>
          </a:p>
          <a:p>
            <a:pPr marL="0" indent="0" algn="ctr">
              <a:buNone/>
            </a:pPr>
            <a:r>
              <a:rPr lang="en-GB" sz="2000" dirty="0" smtClean="0">
                <a:latin typeface="+mj-lt"/>
                <a:hlinkClick r:id="rId7"/>
              </a:rPr>
              <a:t>https</a:t>
            </a:r>
            <a:r>
              <a:rPr lang="en-GB" sz="2000" dirty="0">
                <a:latin typeface="+mj-lt"/>
                <a:hlinkClick r:id="rId7"/>
              </a:rPr>
              <a:t>://www.youtube.com/watch?v=TRF-2g95_-</a:t>
            </a:r>
            <a:r>
              <a:rPr lang="en-GB" sz="2000" dirty="0" smtClean="0">
                <a:latin typeface="+mj-lt"/>
                <a:hlinkClick r:id="rId7"/>
              </a:rPr>
              <a:t>k</a:t>
            </a:r>
            <a:endParaRPr lang="en-GB" sz="2000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</a:rPr>
              <a:t> </a:t>
            </a:r>
            <a:r>
              <a:rPr lang="en-GB" altLang="en-US" sz="2800" dirty="0" smtClean="0">
                <a:latin typeface="+mj-lt"/>
              </a:rPr>
              <a:t>                                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http://www.etrust.org.uk/_db/_images/RAEng_logo_20121206100617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7219"/>
            <a:ext cx="1962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80" y="1175956"/>
            <a:ext cx="182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4269"/>
            <a:ext cx="189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0" y="5257075"/>
            <a:ext cx="1747872" cy="611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7623392" y="5257075"/>
            <a:ext cx="1250315" cy="6118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759042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d Kingdom : free map, free blank map, free outline map, free base map : coasts, lim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4660" r="3977" b="3884"/>
          <a:stretch/>
        </p:blipFill>
        <p:spPr bwMode="auto">
          <a:xfrm>
            <a:off x="-48736" y="1035386"/>
            <a:ext cx="4764752" cy="58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1216" y="188640"/>
            <a:ext cx="8229600" cy="927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kern="0" dirty="0" smtClean="0"/>
              <a:t>Partners: Schools &amp; colleges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5052393" y="1268761"/>
            <a:ext cx="3240360" cy="1008112"/>
          </a:xfrm>
          <a:prstGeom prst="wedgeRectCallout">
            <a:avLst>
              <a:gd name="adj1" fmla="val -145467"/>
              <a:gd name="adj2" fmla="val 134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Scotland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Arial" charset="0"/>
                <a:cs typeface="Arial" charset="0"/>
              </a:rPr>
              <a:t>11 schools coordinated by Primary Engineer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4784184" y="3177940"/>
            <a:ext cx="4174584" cy="2713819"/>
          </a:xfrm>
          <a:prstGeom prst="wedgeRectCallout">
            <a:avLst>
              <a:gd name="adj1" fmla="val -88654"/>
              <a:gd name="adj2" fmla="val 599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b="1" dirty="0">
                <a:solidFill>
                  <a:srgbClr val="002060"/>
                </a:solidFill>
              </a:rPr>
              <a:t>Hampshire/W Sussex/</a:t>
            </a:r>
          </a:p>
          <a:p>
            <a:pPr algn="ctr">
              <a:defRPr/>
            </a:pPr>
            <a:r>
              <a:rPr lang="en-GB" altLang="en-US" b="1" dirty="0">
                <a:solidFill>
                  <a:srgbClr val="002060"/>
                </a:solidFill>
              </a:rPr>
              <a:t>Berkshire/Kent</a:t>
            </a:r>
          </a:p>
          <a:p>
            <a:pPr algn="ctr"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Bohunt</a:t>
            </a:r>
            <a:r>
              <a:rPr lang="en-GB" altLang="en-US" dirty="0">
                <a:solidFill>
                  <a:srgbClr val="000000"/>
                </a:solidFill>
              </a:rPr>
              <a:t> School, The Petersfield School</a:t>
            </a:r>
            <a:r>
              <a:rPr lang="en-GB" altLang="en-US" sz="1200" dirty="0">
                <a:solidFill>
                  <a:srgbClr val="000000"/>
                </a:solidFill>
              </a:rPr>
              <a:t>, </a:t>
            </a:r>
            <a:r>
              <a:rPr lang="en-GB" altLang="en-US" dirty="0">
                <a:solidFill>
                  <a:srgbClr val="000000"/>
                </a:solidFill>
              </a:rPr>
              <a:t>New Forest Academy, Bay House School, </a:t>
            </a:r>
            <a:r>
              <a:rPr lang="en-GB" altLang="en-US" dirty="0" err="1">
                <a:solidFill>
                  <a:srgbClr val="000000"/>
                </a:solidFill>
              </a:rPr>
              <a:t>Brune</a:t>
            </a:r>
            <a:r>
              <a:rPr lang="en-GB" altLang="en-US" dirty="0">
                <a:solidFill>
                  <a:srgbClr val="000000"/>
                </a:solidFill>
              </a:rPr>
              <a:t> Park School, </a:t>
            </a:r>
            <a:r>
              <a:rPr lang="en-GB" altLang="en-US" dirty="0" err="1">
                <a:solidFill>
                  <a:srgbClr val="000000"/>
                </a:solidFill>
              </a:rPr>
              <a:t>Gomer</a:t>
            </a:r>
            <a:r>
              <a:rPr lang="en-GB" altLang="en-US" dirty="0">
                <a:solidFill>
                  <a:srgbClr val="000000"/>
                </a:solidFill>
              </a:rPr>
              <a:t> Junior School, </a:t>
            </a:r>
            <a:r>
              <a:rPr lang="en-GB" altLang="en-US" dirty="0" err="1" smtClean="0">
                <a:solidFill>
                  <a:srgbClr val="000000"/>
                </a:solidFill>
              </a:rPr>
              <a:t>Camelsdale</a:t>
            </a:r>
            <a:r>
              <a:rPr lang="en-GB" altLang="en-US" dirty="0" smtClean="0">
                <a:solidFill>
                  <a:srgbClr val="000000"/>
                </a:solidFill>
              </a:rPr>
              <a:t> </a:t>
            </a:r>
            <a:r>
              <a:rPr lang="en-GB" altLang="en-US" dirty="0">
                <a:solidFill>
                  <a:srgbClr val="000000"/>
                </a:solidFill>
              </a:rPr>
              <a:t>Primary School, Reading College, City of Oxford College, Banbury &amp; Bicester College, UTC Reading, Medway UTC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1159064" y="2492896"/>
            <a:ext cx="3528392" cy="1007723"/>
          </a:xfrm>
          <a:prstGeom prst="wedgeRectCallout">
            <a:avLst>
              <a:gd name="adj1" fmla="val -10036"/>
              <a:gd name="adj2" fmla="val 1104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altLang="en-US" b="1" dirty="0">
                <a:solidFill>
                  <a:srgbClr val="002060"/>
                </a:solidFill>
              </a:rPr>
              <a:t>North-West</a:t>
            </a:r>
            <a:endParaRPr lang="en-GB" altLang="en-US" sz="800" b="1" dirty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altLang="en-US" dirty="0">
                <a:solidFill>
                  <a:srgbClr val="002060"/>
                </a:solidFill>
              </a:rPr>
              <a:t>12 schools co-ordinated by University of  Manchester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755576" y="4747417"/>
            <a:ext cx="2050349" cy="1152128"/>
          </a:xfrm>
          <a:prstGeom prst="wedgeRectCallout">
            <a:avLst>
              <a:gd name="adj1" fmla="val 73353"/>
              <a:gd name="adj2" fmla="val -54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altLang="en-US" b="1" dirty="0">
                <a:solidFill>
                  <a:srgbClr val="002060"/>
                </a:solidFill>
              </a:rPr>
              <a:t>Midlands</a:t>
            </a:r>
          </a:p>
          <a:p>
            <a:pPr algn="ctr">
              <a:spcAft>
                <a:spcPts val="600"/>
              </a:spcAft>
              <a:defRPr/>
            </a:pPr>
            <a:r>
              <a:rPr lang="en-GB" altLang="en-US" dirty="0">
                <a:solidFill>
                  <a:srgbClr val="002060"/>
                </a:solidFill>
              </a:rPr>
              <a:t>JCB Academy, </a:t>
            </a:r>
            <a:r>
              <a:rPr lang="en-GB" altLang="en-US" dirty="0" err="1">
                <a:solidFill>
                  <a:srgbClr val="002060"/>
                </a:solidFill>
              </a:rPr>
              <a:t>Rocester</a:t>
            </a:r>
            <a:endParaRPr lang="en-GB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5792" cy="922114"/>
          </a:xfrm>
        </p:spPr>
        <p:txBody>
          <a:bodyPr/>
          <a:lstStyle/>
          <a:p>
            <a:r>
              <a:rPr lang="en-GB" altLang="en-US" sz="3600" dirty="0" smtClean="0"/>
              <a:t>Project background and outcomes 2014/15</a:t>
            </a:r>
          </a:p>
        </p:txBody>
      </p:sp>
      <p:grpSp>
        <p:nvGrpSpPr>
          <p:cNvPr id="66564" name="Group 7"/>
          <p:cNvGrpSpPr>
            <a:grpSpLocks/>
          </p:cNvGrpSpPr>
          <p:nvPr/>
        </p:nvGrpSpPr>
        <p:grpSpPr bwMode="auto">
          <a:xfrm>
            <a:off x="6660232" y="3196039"/>
            <a:ext cx="2373064" cy="3661961"/>
            <a:chOff x="5438255" y="1463462"/>
            <a:chExt cx="2806152" cy="4042932"/>
          </a:xfrm>
        </p:grpSpPr>
        <p:pic>
          <p:nvPicPr>
            <p:cNvPr id="6656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0" t="11041" r="40945" b="6023"/>
            <a:stretch>
              <a:fillRect/>
            </a:stretch>
          </p:blipFill>
          <p:spPr bwMode="auto">
            <a:xfrm>
              <a:off x="5635624" y="1844823"/>
              <a:ext cx="2608783" cy="3661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66" name="Rectangle 5"/>
            <p:cNvSpPr>
              <a:spLocks noChangeArrowheads="1"/>
            </p:cNvSpPr>
            <p:nvPr/>
          </p:nvSpPr>
          <p:spPr bwMode="auto">
            <a:xfrm>
              <a:off x="5438255" y="1463462"/>
              <a:ext cx="2806152" cy="404293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23528" y="1222920"/>
            <a:ext cx="8280722" cy="479836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dirty="0" smtClean="0"/>
              <a:t>2013/4 - research commissioned by Royal Academy of Engineering to uncover innovative engineering teaching - identification of 6 </a:t>
            </a:r>
            <a:r>
              <a:rPr lang="en-GB" altLang="en-US" sz="2800" dirty="0" err="1" smtClean="0"/>
              <a:t>EHoM</a:t>
            </a:r>
            <a:endParaRPr lang="en-GB" altLang="en-US" sz="2800" dirty="0" smtClean="0"/>
          </a:p>
          <a:p>
            <a:pPr marL="0" indent="0">
              <a:buNone/>
            </a:pPr>
            <a:r>
              <a:rPr lang="en-GB" sz="2800" dirty="0" smtClean="0"/>
              <a:t>2014/5 – schools and colleges recruited to help us develop proof of concept using </a:t>
            </a:r>
            <a:r>
              <a:rPr lang="en-GB" sz="2800" dirty="0" err="1" smtClean="0"/>
              <a:t>EHoM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July 2015 – 8 presentations, 10 reports, 1 video, website </a:t>
            </a:r>
            <a:r>
              <a:rPr lang="en-GB" sz="2800" dirty="0"/>
              <a:t>with </a:t>
            </a:r>
            <a:r>
              <a:rPr lang="en-GB" sz="2800" dirty="0" smtClean="0"/>
              <a:t>links to resources,  poster</a:t>
            </a:r>
          </a:p>
          <a:p>
            <a:pPr marL="0" indent="0">
              <a:buNone/>
            </a:pPr>
            <a:r>
              <a:rPr lang="en-GB" sz="2800" dirty="0" smtClean="0"/>
              <a:t>Autumn 2015/6 – additional schools and colleges recruited for  a second round of </a:t>
            </a:r>
            <a:r>
              <a:rPr lang="en-GB" sz="2800" dirty="0" err="1" smtClean="0"/>
              <a:t>EHoM</a:t>
            </a:r>
            <a:r>
              <a:rPr lang="en-GB" sz="2800" dirty="0" smtClean="0"/>
              <a:t> development. 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FontTx/>
              <a:buAutoNum type="arabicPeriod"/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34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15045" r="36214" b="8180"/>
          <a:stretch>
            <a:fillRect/>
          </a:stretch>
        </p:blipFill>
        <p:spPr bwMode="auto">
          <a:xfrm>
            <a:off x="1824688" y="1006472"/>
            <a:ext cx="5708799" cy="55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465492" y="1272397"/>
            <a:ext cx="3571004" cy="1011236"/>
            <a:chOff x="5436394" y="1140903"/>
            <a:chExt cx="3313113" cy="1154332"/>
          </a:xfrm>
        </p:grpSpPr>
        <p:sp>
          <p:nvSpPr>
            <p:cNvPr id="71700" name="Rectangular Callout 4"/>
            <p:cNvSpPr>
              <a:spLocks noChangeArrowheads="1"/>
            </p:cNvSpPr>
            <p:nvPr/>
          </p:nvSpPr>
          <p:spPr bwMode="auto">
            <a:xfrm>
              <a:off x="5436394" y="1140903"/>
              <a:ext cx="3313113" cy="1152525"/>
            </a:xfrm>
            <a:prstGeom prst="wedgeRectCallout">
              <a:avLst>
                <a:gd name="adj1" fmla="val -51651"/>
                <a:gd name="adj2" fmla="val 9755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580857" y="1206116"/>
              <a:ext cx="3168650" cy="108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Arial"/>
                </a:rPr>
                <a:t>Ian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: (FE) If I make use of a range practical models relating to  electronic circuits, will it help my students to improve their system thinking skills?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1309" y="4721305"/>
            <a:ext cx="3626687" cy="1875779"/>
            <a:chOff x="39223" y="4527186"/>
            <a:chExt cx="3666762" cy="2589185"/>
          </a:xfrm>
        </p:grpSpPr>
        <p:sp>
          <p:nvSpPr>
            <p:cNvPr id="71698" name="Rectangular Callout 7"/>
            <p:cNvSpPr>
              <a:spLocks noChangeArrowheads="1"/>
            </p:cNvSpPr>
            <p:nvPr/>
          </p:nvSpPr>
          <p:spPr bwMode="auto">
            <a:xfrm>
              <a:off x="39223" y="4527186"/>
              <a:ext cx="3452657" cy="2589185"/>
            </a:xfrm>
            <a:prstGeom prst="wedgeRectCallout">
              <a:avLst>
                <a:gd name="adj1" fmla="val 59225"/>
                <a:gd name="adj2" fmla="val -4082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0089" y="4677419"/>
              <a:ext cx="3635896" cy="220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 smtClean="0">
                  <a:solidFill>
                    <a:srgbClr val="000000"/>
                  </a:solidFill>
                  <a:latin typeface="Arial"/>
                </a:rPr>
                <a:t>Noel</a:t>
              </a:r>
              <a:r>
                <a:rPr lang="en-GB" altLang="en-US" sz="1400" dirty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 </a:t>
              </a:r>
              <a:r>
                <a:rPr lang="en-GB" altLang="en-US" sz="1400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(FE)</a:t>
              </a:r>
              <a:r>
                <a:rPr lang="en-GB" altLang="en-US" sz="140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If I specifically give feedback about 6 team working skills, will they work better as part of a team to solve problems creatively?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Arial"/>
                </a:rPr>
                <a:t>Hannah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: (Prim)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If I actively teach my year 2 children to have ideas, will they get better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at generating their own?</a:t>
              </a:r>
              <a:endParaRPr lang="en-GB" sz="14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9938" y="5010151"/>
            <a:ext cx="3313112" cy="1315860"/>
            <a:chOff x="5849248" y="5010063"/>
            <a:chExt cx="3313113" cy="1316051"/>
          </a:xfrm>
        </p:grpSpPr>
        <p:sp>
          <p:nvSpPr>
            <p:cNvPr id="71696" name="Rectangular Callout 6"/>
            <p:cNvSpPr>
              <a:spLocks noChangeArrowheads="1"/>
            </p:cNvSpPr>
            <p:nvPr/>
          </p:nvSpPr>
          <p:spPr bwMode="auto">
            <a:xfrm>
              <a:off x="5868144" y="5010063"/>
              <a:ext cx="3275323" cy="795201"/>
            </a:xfrm>
            <a:prstGeom prst="wedgeRectCallout">
              <a:avLst>
                <a:gd name="adj1" fmla="val -51137"/>
                <a:gd name="adj2" fmla="val -19683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849248" y="5064046"/>
              <a:ext cx="3313113" cy="126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 smtClean="0">
                  <a:solidFill>
                    <a:srgbClr val="000000"/>
                  </a:solidFill>
                  <a:latin typeface="Arial"/>
                </a:rPr>
                <a:t>Lindsay</a:t>
              </a:r>
              <a:r>
                <a:rPr lang="en-GB" altLang="en-US" sz="1400" dirty="0" smtClean="0">
                  <a:solidFill>
                    <a:srgbClr val="000000"/>
                  </a:solidFill>
                  <a:latin typeface="Arial"/>
                </a:rPr>
                <a:t>: (Science)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If I model how to evaluate as part of Year 7 projects, will their “improving and adapting” get better?</a:t>
              </a:r>
              <a:endParaRPr lang="en-GB" sz="1400" dirty="0" smtClean="0">
                <a:solidFill>
                  <a:srgbClr val="000000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20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3368" y="2708920"/>
            <a:ext cx="2303462" cy="1557337"/>
            <a:chOff x="353480" y="1709519"/>
            <a:chExt cx="2303463" cy="1557120"/>
          </a:xfrm>
        </p:grpSpPr>
        <p:sp>
          <p:nvSpPr>
            <p:cNvPr id="71694" name="Rectangular Callout 8"/>
            <p:cNvSpPr>
              <a:spLocks noChangeArrowheads="1"/>
            </p:cNvSpPr>
            <p:nvPr/>
          </p:nvSpPr>
          <p:spPr bwMode="auto">
            <a:xfrm>
              <a:off x="353480" y="1709519"/>
              <a:ext cx="2303463" cy="1557120"/>
            </a:xfrm>
            <a:prstGeom prst="wedgeRectCallout">
              <a:avLst>
                <a:gd name="adj1" fmla="val 77041"/>
                <a:gd name="adj2" fmla="val 2792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26505" y="1880945"/>
              <a:ext cx="2230438" cy="13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Arial"/>
                </a:rPr>
                <a:t>Martin 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(FE, MPA)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 If I introduce visualisation skills to learners, will they be prepared to take a chance on being able to think out of the box?</a:t>
              </a:r>
              <a:endParaRPr lang="en-GB" altLang="en-US" sz="14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1845" y="1226363"/>
            <a:ext cx="4103688" cy="1182688"/>
            <a:chOff x="323850" y="375162"/>
            <a:chExt cx="4103688" cy="1181630"/>
          </a:xfrm>
        </p:grpSpPr>
        <p:sp>
          <p:nvSpPr>
            <p:cNvPr id="71692" name="Rectangular Callout 9"/>
            <p:cNvSpPr>
              <a:spLocks noChangeArrowheads="1"/>
            </p:cNvSpPr>
            <p:nvPr/>
          </p:nvSpPr>
          <p:spPr bwMode="auto">
            <a:xfrm>
              <a:off x="323850" y="375162"/>
              <a:ext cx="4103688" cy="1181630"/>
            </a:xfrm>
            <a:prstGeom prst="wedgeRectCallout">
              <a:avLst>
                <a:gd name="adj1" fmla="val 46826"/>
                <a:gd name="adj2" fmla="val 923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39750" y="476671"/>
              <a:ext cx="3744913" cy="95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Arial"/>
                </a:rPr>
                <a:t>Sharon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: (Science) If I provide a simple improving template for students they will become more independent in improving and generating their own feedback </a:t>
              </a:r>
              <a:r>
                <a:rPr lang="en-GB" sz="1400" dirty="0">
                  <a:solidFill>
                    <a:srgbClr val="000000"/>
                  </a:solidFill>
                  <a:latin typeface="Arial"/>
                </a:rPr>
                <a:t>&amp;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 targets?</a:t>
              </a:r>
            </a:p>
          </p:txBody>
        </p:sp>
      </p:grpSp>
      <p:sp>
        <p:nvSpPr>
          <p:cNvPr id="18" name="Rectangular Callout 17"/>
          <p:cNvSpPr>
            <a:spLocks noChangeArrowheads="1"/>
          </p:cNvSpPr>
          <p:nvPr/>
        </p:nvSpPr>
        <p:spPr bwMode="auto">
          <a:xfrm>
            <a:off x="6660232" y="2452594"/>
            <a:ext cx="2454768" cy="2069988"/>
          </a:xfrm>
          <a:prstGeom prst="wedgeRectCallout">
            <a:avLst>
              <a:gd name="adj1" fmla="val -59138"/>
              <a:gd name="adj2" fmla="val 361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 smtClean="0">
                <a:solidFill>
                  <a:srgbClr val="000000"/>
                </a:solidFill>
                <a:latin typeface="Arial"/>
              </a:rPr>
              <a:t>Joe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: (FE) If I teach the concept of self-efficacy/grit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will my learners spend more time deliberately practising difficult maths concepts?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dirty="0" smtClean="0">
                <a:solidFill>
                  <a:srgbClr val="000000"/>
                </a:solidFill>
                <a:latin typeface="Arial"/>
              </a:rPr>
              <a:t>Jo</a:t>
            </a:r>
            <a:r>
              <a:rPr lang="en-GB" altLang="en-US" sz="1400" dirty="0" smtClean="0">
                <a:solidFill>
                  <a:srgbClr val="000000"/>
                </a:solidFill>
                <a:latin typeface="Arial"/>
              </a:rPr>
              <a:t>: (Maths)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If I model strategies for getting unstuck, will students improve their determination?</a:t>
            </a:r>
            <a:endParaRPr lang="en-GB" sz="1400" dirty="0" smtClean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38588" y="5907088"/>
            <a:ext cx="3859212" cy="739775"/>
            <a:chOff x="3939028" y="5907638"/>
            <a:chExt cx="3858231" cy="738664"/>
          </a:xfrm>
        </p:grpSpPr>
        <p:sp>
          <p:nvSpPr>
            <p:cNvPr id="71690" name="Rectangular Callout 19"/>
            <p:cNvSpPr>
              <a:spLocks noChangeArrowheads="1"/>
            </p:cNvSpPr>
            <p:nvPr/>
          </p:nvSpPr>
          <p:spPr bwMode="auto">
            <a:xfrm>
              <a:off x="3939028" y="5935932"/>
              <a:ext cx="3793053" cy="682075"/>
            </a:xfrm>
            <a:prstGeom prst="wedgeRectCallout">
              <a:avLst>
                <a:gd name="adj1" fmla="val -19440"/>
                <a:gd name="adj2" fmla="val -16879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939028" y="5907638"/>
              <a:ext cx="38582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 smtClean="0">
                  <a:solidFill>
                    <a:srgbClr val="000000"/>
                  </a:solidFill>
                  <a:latin typeface="Arial"/>
                </a:rPr>
                <a:t>Paul:</a:t>
              </a:r>
              <a:r>
                <a:rPr lang="en-GB" altLang="en-US" sz="1400" dirty="0" smtClean="0">
                  <a:solidFill>
                    <a:srgbClr val="000000"/>
                  </a:solidFill>
                  <a:latin typeface="Arial"/>
                </a:rPr>
                <a:t> (D&amp;T)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If I give this STEM class much more ownership of their learning project, will that result in greater use of problem finding?</a:t>
              </a:r>
              <a:endParaRPr lang="en-GB" altLang="en-US" sz="20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/>
          <a:lstStyle/>
          <a:p>
            <a:r>
              <a:rPr lang="en-GB" altLang="en-US" sz="4000" dirty="0" smtClean="0"/>
              <a:t>2014/15 Teachers’ </a:t>
            </a:r>
            <a:r>
              <a:rPr lang="en-GB" altLang="en-US" sz="4000" dirty="0" err="1" smtClean="0"/>
              <a:t>EHoM</a:t>
            </a:r>
            <a:r>
              <a:rPr lang="en-GB" altLang="en-US" sz="4000" dirty="0" smtClean="0"/>
              <a:t> RQs</a:t>
            </a:r>
          </a:p>
        </p:txBody>
      </p:sp>
    </p:spTree>
    <p:extLst>
      <p:ext uri="{BB962C8B-B14F-4D97-AF65-F5344CB8AC3E}">
        <p14:creationId xmlns:p14="http://schemas.microsoft.com/office/powerpoint/2010/main" val="4207255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 2015/16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For a selected </a:t>
            </a:r>
            <a:r>
              <a:rPr lang="en-GB" sz="2800" dirty="0" err="1" smtClean="0"/>
              <a:t>EHoM</a:t>
            </a:r>
            <a:r>
              <a:rPr lang="en-GB" sz="2800" dirty="0" smtClean="0"/>
              <a:t>/sub-</a:t>
            </a:r>
            <a:r>
              <a:rPr lang="en-GB" sz="2800" dirty="0" err="1" smtClean="0"/>
              <a:t>EHoM</a:t>
            </a:r>
            <a:r>
              <a:rPr lang="en-GB" sz="2800" dirty="0" smtClean="0"/>
              <a:t>, using an action research approach, teachers to implement and evaluate</a:t>
            </a:r>
            <a:r>
              <a:rPr lang="en-GB" sz="2800" dirty="0"/>
              <a:t> </a:t>
            </a:r>
            <a:r>
              <a:rPr lang="en-GB" sz="2800" dirty="0" smtClean="0"/>
              <a:t>teaching activities that cultivate </a:t>
            </a:r>
            <a:r>
              <a:rPr lang="en-GB" sz="2800" dirty="0" err="1" smtClean="0"/>
              <a:t>EHoM</a:t>
            </a:r>
            <a:r>
              <a:rPr lang="en-GB" sz="2800" dirty="0" smtClean="0"/>
              <a:t> in their students – outcomes to include:</a:t>
            </a:r>
          </a:p>
          <a:p>
            <a:r>
              <a:rPr lang="en-GB" sz="2400" dirty="0"/>
              <a:t>a</a:t>
            </a:r>
            <a:r>
              <a:rPr lang="en-GB" sz="2400" smtClean="0"/>
              <a:t> </a:t>
            </a:r>
            <a:r>
              <a:rPr lang="en-GB" sz="2400" dirty="0" smtClean="0"/>
              <a:t>report describing your activity and findings</a:t>
            </a:r>
          </a:p>
          <a:p>
            <a:r>
              <a:rPr lang="en-GB" sz="2400" dirty="0" smtClean="0"/>
              <a:t>schemes of work and lesson plans showing links to curriculum, key stage, learning outcomes etc.</a:t>
            </a:r>
          </a:p>
          <a:p>
            <a:r>
              <a:rPr lang="en-GB" sz="2400" dirty="0"/>
              <a:t>r</a:t>
            </a:r>
            <a:r>
              <a:rPr lang="en-GB" sz="2400" dirty="0" smtClean="0"/>
              <a:t>esources used in teaching content/</a:t>
            </a:r>
            <a:r>
              <a:rPr lang="en-GB" sz="2400" dirty="0" err="1" smtClean="0"/>
              <a:t>EHoM</a:t>
            </a:r>
            <a:endParaRPr lang="en-GB" sz="2400" dirty="0" smtClean="0"/>
          </a:p>
          <a:p>
            <a:r>
              <a:rPr lang="en-GB" sz="2400" dirty="0"/>
              <a:t>c</a:t>
            </a:r>
            <a:r>
              <a:rPr lang="en-GB" sz="2400" dirty="0" smtClean="0"/>
              <a:t>ase studies of how you have tracked the  development and </a:t>
            </a:r>
            <a:r>
              <a:rPr lang="en-GB" sz="2400" dirty="0" smtClean="0">
                <a:solidFill>
                  <a:srgbClr val="00B050"/>
                </a:solidFill>
              </a:rPr>
              <a:t>progression</a:t>
            </a:r>
            <a:r>
              <a:rPr lang="en-GB" sz="2400" dirty="0" smtClean="0"/>
              <a:t> of </a:t>
            </a:r>
            <a:r>
              <a:rPr lang="en-GB" sz="2400" dirty="0" err="1" smtClean="0"/>
              <a:t>EHoM</a:t>
            </a:r>
            <a:endParaRPr lang="en-GB" sz="2400" dirty="0" smtClean="0"/>
          </a:p>
          <a:p>
            <a:r>
              <a:rPr lang="en-GB" sz="2400" dirty="0"/>
              <a:t>c</a:t>
            </a:r>
            <a:r>
              <a:rPr lang="en-GB" sz="2400" dirty="0" smtClean="0"/>
              <a:t>ase studies of ways in which employers have been involved in developing </a:t>
            </a:r>
            <a:r>
              <a:rPr lang="en-GB" sz="2400" dirty="0" err="1" smtClean="0"/>
              <a:t>EHoM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7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How do you cultivate any habit of mind?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79389" y="1557338"/>
            <a:ext cx="8785100" cy="489599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dirty="0" smtClean="0"/>
              <a:t>Understand it </a:t>
            </a:r>
            <a:r>
              <a:rPr lang="en-GB" altLang="en-US" dirty="0" smtClean="0">
                <a:solidFill>
                  <a:srgbClr val="C800C8"/>
                </a:solidFill>
              </a:rPr>
              <a:t>[its components and what it looks like when students do it]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smtClean="0"/>
              <a:t>Create the climate for it </a:t>
            </a:r>
            <a:r>
              <a:rPr lang="en-GB" altLang="en-US" dirty="0" smtClean="0">
                <a:solidFill>
                  <a:srgbClr val="C800C8"/>
                </a:solidFill>
              </a:rPr>
              <a:t>[be a role model, displays, use language which encourages it, notice it, reward it]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smtClean="0"/>
              <a:t>Teach it </a:t>
            </a:r>
            <a:r>
              <a:rPr lang="en-GB" altLang="en-US" dirty="0" smtClean="0">
                <a:solidFill>
                  <a:srgbClr val="C800C8"/>
                </a:solidFill>
              </a:rPr>
              <a:t>[choose pedagogies, materials, visitors, visits likely to encourage it, use the split-screen technique - subject+habit]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smtClean="0"/>
              <a:t>Build learner engagement </a:t>
            </a:r>
            <a:r>
              <a:rPr lang="en-GB" altLang="en-US" dirty="0" smtClean="0">
                <a:solidFill>
                  <a:srgbClr val="C800C8"/>
                </a:solidFill>
              </a:rPr>
              <a:t>[students own it]</a:t>
            </a:r>
          </a:p>
          <a:p>
            <a:pPr marL="514350" indent="-514350">
              <a:buFontTx/>
              <a:buAutoNum type="arabicPeriod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761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15045" r="36214" b="8180"/>
          <a:stretch>
            <a:fillRect/>
          </a:stretch>
        </p:blipFill>
        <p:spPr bwMode="auto">
          <a:xfrm>
            <a:off x="1331913" y="686085"/>
            <a:ext cx="6047581" cy="590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5631000" y="1001632"/>
            <a:ext cx="2788011" cy="926555"/>
          </a:xfrm>
          <a:prstGeom prst="wedgeRectCallout">
            <a:avLst>
              <a:gd name="adj1" fmla="val -69822"/>
              <a:gd name="adj2" fmla="val 114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6382439" y="2260983"/>
            <a:ext cx="2305050" cy="1014414"/>
          </a:xfrm>
          <a:prstGeom prst="wedgeRectCallout">
            <a:avLst>
              <a:gd name="adj1" fmla="val -84688"/>
              <a:gd name="adj2" fmla="val 6350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368448" y="4879317"/>
            <a:ext cx="3451702" cy="1079524"/>
          </a:xfrm>
          <a:prstGeom prst="wedgeRectCallout">
            <a:avLst>
              <a:gd name="adj1" fmla="val -57240"/>
              <a:gd name="adj2" fmla="val -545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79833" y="5269942"/>
            <a:ext cx="3096022" cy="1008533"/>
          </a:xfrm>
          <a:prstGeom prst="wedgeRectCallout">
            <a:avLst>
              <a:gd name="adj1" fmla="val 58267"/>
              <a:gd name="adj2" fmla="val -902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179834" y="2519312"/>
            <a:ext cx="2085975" cy="1512169"/>
          </a:xfrm>
          <a:prstGeom prst="wedgeRectCallout">
            <a:avLst>
              <a:gd name="adj1" fmla="val 83622"/>
              <a:gd name="adj2" fmla="val 342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323850" y="1038937"/>
            <a:ext cx="2807990" cy="851943"/>
          </a:xfrm>
          <a:prstGeom prst="wedgeRectCallout">
            <a:avLst>
              <a:gd name="adj1" fmla="val 64177"/>
              <a:gd name="adj2" fmla="val 132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23234" y="1110896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Connecting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Pattern-making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6075" y="5438775"/>
            <a:ext cx="288012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Generating ideas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Working in a team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104" y="5084763"/>
            <a:ext cx="317345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Checking and clarifying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Investigating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82439" y="2260983"/>
            <a:ext cx="251004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Critical thinking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005A9E"/>
                </a:solidFill>
              </a:rPr>
              <a:t>Deliberate practising</a:t>
            </a:r>
            <a:endParaRPr lang="en-GB" altLang="en-US" sz="2000" dirty="0">
              <a:solidFill>
                <a:srgbClr val="005A9E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6075" y="2613408"/>
            <a:ext cx="1870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Thinking out loud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Model-making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2617" y="1113600"/>
            <a:ext cx="245045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  <a:latin typeface="SohoGothicStd-Light"/>
              </a:rPr>
              <a:t>Experimenting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  <a:latin typeface="SohoGothicStd-Light"/>
              </a:rPr>
              <a:t>Evaluating</a:t>
            </a:r>
            <a:endParaRPr lang="en-GB" altLang="en-US" sz="2000" dirty="0">
              <a:solidFill>
                <a:srgbClr val="005A9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17" y="260648"/>
            <a:ext cx="7776864" cy="636635"/>
          </a:xfrm>
        </p:spPr>
        <p:txBody>
          <a:bodyPr/>
          <a:lstStyle/>
          <a:p>
            <a:r>
              <a:rPr lang="en-GB" dirty="0" smtClean="0"/>
              <a:t>Understand it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199609" y="3789040"/>
            <a:ext cx="1692871" cy="648072"/>
          </a:xfrm>
          <a:prstGeom prst="wedgeRectCallout">
            <a:avLst>
              <a:gd name="adj1" fmla="val -183598"/>
              <a:gd name="adj2" fmla="val -51403"/>
            </a:avLst>
          </a:prstGeom>
          <a:solidFill>
            <a:srgbClr val="F2AC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Tinkering</a:t>
            </a:r>
          </a:p>
        </p:txBody>
      </p:sp>
      <p:sp>
        <p:nvSpPr>
          <p:cNvPr id="18" name="TextBox 17"/>
          <p:cNvSpPr txBox="1"/>
          <p:nvPr/>
        </p:nvSpPr>
        <p:spPr>
          <a:xfrm rot="19987028">
            <a:off x="2986696" y="3227671"/>
            <a:ext cx="2555964" cy="52322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Other terms?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6356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Create the climate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1655" cy="5327798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5A9E"/>
                </a:solidFill>
              </a:rPr>
              <a:t>Role models – talk about it in your life; bring in STEMNET ambassadors </a:t>
            </a:r>
            <a:r>
              <a:rPr lang="en-GB" altLang="en-US" dirty="0" err="1" smtClean="0">
                <a:solidFill>
                  <a:srgbClr val="005A9E"/>
                </a:solidFill>
              </a:rPr>
              <a:t>etc</a:t>
            </a:r>
            <a:endParaRPr lang="en-GB" altLang="en-US" dirty="0" smtClean="0">
              <a:solidFill>
                <a:srgbClr val="005A9E"/>
              </a:solidFill>
            </a:endParaRPr>
          </a:p>
          <a:p>
            <a:r>
              <a:rPr lang="en-GB" altLang="en-US" dirty="0" smtClean="0">
                <a:solidFill>
                  <a:srgbClr val="005A9E"/>
                </a:solidFill>
              </a:rPr>
              <a:t>Displays – exemplifying </a:t>
            </a:r>
            <a:r>
              <a:rPr lang="en-GB" altLang="en-US" dirty="0" err="1" smtClean="0">
                <a:solidFill>
                  <a:srgbClr val="005A9E"/>
                </a:solidFill>
              </a:rPr>
              <a:t>EHoM</a:t>
            </a:r>
            <a:r>
              <a:rPr lang="en-GB" altLang="en-US" dirty="0" smtClean="0">
                <a:solidFill>
                  <a:srgbClr val="005A9E"/>
                </a:solidFill>
              </a:rPr>
              <a:t> in action</a:t>
            </a:r>
          </a:p>
          <a:p>
            <a:r>
              <a:rPr lang="en-GB" altLang="en-US" dirty="0" smtClean="0">
                <a:solidFill>
                  <a:srgbClr val="005A9E"/>
                </a:solidFill>
              </a:rPr>
              <a:t>Use language which encourages it – Teacher Prompts such as: ‘What does that remind you of?’; ‘What would you need to do to improve that?’</a:t>
            </a:r>
          </a:p>
          <a:p>
            <a:r>
              <a:rPr lang="en-GB" altLang="en-US" dirty="0" smtClean="0">
                <a:solidFill>
                  <a:srgbClr val="005A9E"/>
                </a:solidFill>
              </a:rPr>
              <a:t>Notice it – use an Observation Schedule</a:t>
            </a:r>
          </a:p>
          <a:p>
            <a:r>
              <a:rPr lang="en-GB" altLang="en-US" dirty="0" smtClean="0">
                <a:solidFill>
                  <a:srgbClr val="005A9E"/>
                </a:solidFill>
              </a:rPr>
              <a:t>Reward them – use a range of praise/school reward mechanisms]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642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ednet">
  <a:themeElements>
    <a:clrScheme name="eedne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CF6DA4"/>
      </a:accent3>
      <a:accent4>
        <a:srgbClr val="80316E"/>
      </a:accent4>
      <a:accent5>
        <a:srgbClr val="CF6DA4"/>
      </a:accent5>
      <a:accent6>
        <a:srgbClr val="762753"/>
      </a:accent6>
      <a:hlink>
        <a:srgbClr val="B13F9A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edne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CF6DA4"/>
    </a:accent3>
    <a:accent4>
      <a:srgbClr val="80316E"/>
    </a:accent4>
    <a:accent5>
      <a:srgbClr val="CF6DA4"/>
    </a:accent5>
    <a:accent6>
      <a:srgbClr val="762753"/>
    </a:accent6>
    <a:hlink>
      <a:srgbClr val="B13F9A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eedne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CF6DA4"/>
    </a:accent3>
    <a:accent4>
      <a:srgbClr val="80316E"/>
    </a:accent4>
    <a:accent5>
      <a:srgbClr val="CF6DA4"/>
    </a:accent5>
    <a:accent6>
      <a:srgbClr val="762753"/>
    </a:accent6>
    <a:hlink>
      <a:srgbClr val="B13F9A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1862</Words>
  <Application>Microsoft Office PowerPoint</Application>
  <PresentationFormat>On-screen Show (4:3)</PresentationFormat>
  <Paragraphs>272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2_eednet</vt:lpstr>
      <vt:lpstr>2_blank</vt:lpstr>
      <vt:lpstr>3_blank</vt:lpstr>
      <vt:lpstr>PowerPoint Presentation</vt:lpstr>
      <vt:lpstr>Aims for session</vt:lpstr>
      <vt:lpstr>PowerPoint Presentation</vt:lpstr>
      <vt:lpstr>Project background and outcomes 2014/15</vt:lpstr>
      <vt:lpstr>2014/15 Teachers’ EHoM RQs</vt:lpstr>
      <vt:lpstr>Outcomes 2015/16</vt:lpstr>
      <vt:lpstr>How do you cultivate any habit of mind? </vt:lpstr>
      <vt:lpstr>Understand it</vt:lpstr>
      <vt:lpstr>Create the climate</vt:lpstr>
      <vt:lpstr>PowerPoint Presentation</vt:lpstr>
      <vt:lpstr>Teach it</vt:lpstr>
      <vt:lpstr>Teach it: Split Screen</vt:lpstr>
      <vt:lpstr>Build learner engagement</vt:lpstr>
      <vt:lpstr>Action Research: How it works</vt:lpstr>
      <vt:lpstr>The research funnel</vt:lpstr>
      <vt:lpstr>Action research as teacher enquiry</vt:lpstr>
      <vt:lpstr>If I do  x  will y happen?</vt:lpstr>
      <vt:lpstr>Formulating your enquiry</vt:lpstr>
      <vt:lpstr>Decide on an intervention</vt:lpstr>
      <vt:lpstr>Evaluation: or - How will you notice the changes in your learners? </vt:lpstr>
      <vt:lpstr>Believable evaluation: triangulation</vt:lpstr>
      <vt:lpstr>Teachers’ findings 2014/15</vt:lpstr>
      <vt:lpstr>Select evaluation methods</vt:lpstr>
      <vt:lpstr>Project group pages on eedNET website</vt:lpstr>
      <vt:lpstr>Gaining access to eedNET</vt:lpstr>
      <vt:lpstr>Next steps and timescale 2015/16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</dc:creator>
  <cp:lastModifiedBy>Janet</cp:lastModifiedBy>
  <cp:revision>167</cp:revision>
  <cp:lastPrinted>2015-10-07T08:35:12Z</cp:lastPrinted>
  <dcterms:created xsi:type="dcterms:W3CDTF">2015-09-29T18:02:15Z</dcterms:created>
  <dcterms:modified xsi:type="dcterms:W3CDTF">2015-10-15T12:14:19Z</dcterms:modified>
</cp:coreProperties>
</file>